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Montserrat Bold" charset="1" panose="00000800000000000000"/>
      <p:regular r:id="rId24"/>
    </p:embeddedFont>
    <p:embeddedFont>
      <p:font typeface="Alatsi" charset="1" panose="00000500000000000000"/>
      <p:regular r:id="rId27"/>
    </p:embeddedFont>
    <p:embeddedFont>
      <p:font typeface="Montserrat" charset="1" panose="00000500000000000000"/>
      <p:regular r:id="rId28"/>
    </p:embeddedFont>
    <p:embeddedFont>
      <p:font typeface="Open Sans" charset="1" panose="0000000000000000000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notesMasters/notesMaster1.xml" Type="http://schemas.openxmlformats.org/officeDocument/2006/relationships/notesMaster"/><Relationship Id="rId22" Target="theme/theme2.xml" Type="http://schemas.openxmlformats.org/officeDocument/2006/relationships/theme"/><Relationship Id="rId23" Target="notesSlides/notesSlide1.xml" Type="http://schemas.openxmlformats.org/officeDocument/2006/relationships/notesSlide"/><Relationship Id="rId24" Target="fonts/font24.fntdata" Type="http://schemas.openxmlformats.org/officeDocument/2006/relationships/font"/><Relationship Id="rId25" Target="notesSlides/notesSlide2.xml" Type="http://schemas.openxmlformats.org/officeDocument/2006/relationships/notesSlide"/><Relationship Id="rId26" Target="notesSlides/notesSlide3.xml" Type="http://schemas.openxmlformats.org/officeDocument/2006/relationships/notes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notesSlides/notesSlide4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notesSlides/notesSlide8.xml" Type="http://schemas.openxmlformats.org/officeDocument/2006/relationships/notesSlide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37" Target="notesSlides/notesSlide12.xml" Type="http://schemas.openxmlformats.org/officeDocument/2006/relationships/notesSlide"/><Relationship Id="rId38" Target="notesSlides/notesSlide13.xml" Type="http://schemas.openxmlformats.org/officeDocument/2006/relationships/notesSlide"/><Relationship Id="rId39" Target="notesSlides/notesSlide14.xml" Type="http://schemas.openxmlformats.org/officeDocument/2006/relationships/notes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notesSlides/notesSlide15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16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3.pn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17.png" Type="http://schemas.openxmlformats.org/officeDocument/2006/relationships/image"/><Relationship Id="rId6" Target="../media/image1.pn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17.png" Type="http://schemas.openxmlformats.org/officeDocument/2006/relationships/image"/><Relationship Id="rId6" Target="../media/image1.png" Type="http://schemas.openxmlformats.org/officeDocument/2006/relationships/image"/><Relationship Id="rId7" Target="../media/image2.png" Type="http://schemas.openxmlformats.org/officeDocument/2006/relationships/image"/><Relationship Id="rId8" Target="../media/image26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17.png" Type="http://schemas.openxmlformats.org/officeDocument/2006/relationships/image"/><Relationship Id="rId6" Target="../media/image1.png" Type="http://schemas.openxmlformats.org/officeDocument/2006/relationships/image"/><Relationship Id="rId7" Target="../media/image2.png" Type="http://schemas.openxmlformats.org/officeDocument/2006/relationships/image"/><Relationship Id="rId8" Target="../media/image26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17.png" Type="http://schemas.openxmlformats.org/officeDocument/2006/relationships/image"/><Relationship Id="rId6" Target="../media/image1.png" Type="http://schemas.openxmlformats.org/officeDocument/2006/relationships/image"/><Relationship Id="rId7" Target="../media/image2.png" Type="http://schemas.openxmlformats.org/officeDocument/2006/relationships/image"/><Relationship Id="rId8" Target="../media/image26.png" Type="http://schemas.openxmlformats.org/officeDocument/2006/relationships/image"/><Relationship Id="rId9" Target="../media/image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27.png" Type="http://schemas.openxmlformats.org/officeDocument/2006/relationships/image"/><Relationship Id="rId6" Target="../media/image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2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32.png" Type="http://schemas.openxmlformats.org/officeDocument/2006/relationships/image"/><Relationship Id="rId6" Target="../media/image33.png" Type="http://schemas.openxmlformats.org/officeDocument/2006/relationships/image"/><Relationship Id="rId7" Target="../media/image34.png" Type="http://schemas.openxmlformats.org/officeDocument/2006/relationships/image"/><Relationship Id="rId8" Target="../media/image4.png" Type="http://schemas.openxmlformats.org/officeDocument/2006/relationships/image"/><Relationship Id="rId9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306" r="0" b="-1730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684800" y="3184727"/>
            <a:ext cx="14918400" cy="4119788"/>
            <a:chOff x="0" y="0"/>
            <a:chExt cx="19891200" cy="54930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891200" cy="5493051"/>
            </a:xfrm>
            <a:custGeom>
              <a:avLst/>
              <a:gdLst/>
              <a:ahLst/>
              <a:cxnLst/>
              <a:rect r="r" b="b" t="t" l="l"/>
              <a:pathLst>
                <a:path h="5493051" w="19891200">
                  <a:moveTo>
                    <a:pt x="0" y="0"/>
                  </a:moveTo>
                  <a:lnTo>
                    <a:pt x="19891200" y="0"/>
                  </a:lnTo>
                  <a:lnTo>
                    <a:pt x="19891200" y="5493051"/>
                  </a:lnTo>
                  <a:lnTo>
                    <a:pt x="0" y="54930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47675"/>
              <a:ext cx="19891200" cy="594072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6798"/>
                </a:lnSpc>
              </a:pPr>
              <a:r>
                <a:rPr lang="en-US" b="true" sz="9999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 pályaorientáció három alappillére</a:t>
              </a:r>
              <a:r>
                <a:rPr lang="en-US" b="true" sz="9999">
                  <a:solidFill>
                    <a:srgbClr val="F3BC4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568952" y="8540286"/>
            <a:ext cx="4136635" cy="1006615"/>
            <a:chOff x="0" y="0"/>
            <a:chExt cx="5515513" cy="13421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515483" cy="1342136"/>
            </a:xfrm>
            <a:custGeom>
              <a:avLst/>
              <a:gdLst/>
              <a:ahLst/>
              <a:cxnLst/>
              <a:rect r="r" b="b" t="t" l="l"/>
              <a:pathLst>
                <a:path h="1342136" w="5515483">
                  <a:moveTo>
                    <a:pt x="0" y="0"/>
                  </a:moveTo>
                  <a:lnTo>
                    <a:pt x="5515483" y="0"/>
                  </a:lnTo>
                  <a:lnTo>
                    <a:pt x="5515483" y="1342136"/>
                  </a:lnTo>
                  <a:lnTo>
                    <a:pt x="0" y="1342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47" r="0" b="-4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319071" cy="10063354"/>
            <a:chOff x="0" y="0"/>
            <a:chExt cx="24425428" cy="13417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306" r="0" b="-1730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-2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285923" y="6309580"/>
            <a:ext cx="3196445" cy="2948720"/>
            <a:chOff x="0" y="0"/>
            <a:chExt cx="4261927" cy="393162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61866" cy="3931666"/>
            </a:xfrm>
            <a:custGeom>
              <a:avLst/>
              <a:gdLst/>
              <a:ahLst/>
              <a:cxnLst/>
              <a:rect r="r" b="b" t="t" l="l"/>
              <a:pathLst>
                <a:path h="3931666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3931666"/>
                  </a:lnTo>
                  <a:lnTo>
                    <a:pt x="0" y="3931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-1" b="-19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778016" y="6227723"/>
            <a:ext cx="3196445" cy="2948720"/>
            <a:chOff x="0" y="0"/>
            <a:chExt cx="4261927" cy="393162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261866" cy="3931666"/>
            </a:xfrm>
            <a:custGeom>
              <a:avLst/>
              <a:gdLst/>
              <a:ahLst/>
              <a:cxnLst/>
              <a:rect r="r" b="b" t="t" l="l"/>
              <a:pathLst>
                <a:path h="3931666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3931666"/>
                  </a:lnTo>
                  <a:lnTo>
                    <a:pt x="0" y="3931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0" r="-1" b="-1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530242" y="6429389"/>
            <a:ext cx="3196445" cy="2948720"/>
            <a:chOff x="0" y="0"/>
            <a:chExt cx="4261927" cy="39316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261866" cy="3931666"/>
            </a:xfrm>
            <a:custGeom>
              <a:avLst/>
              <a:gdLst/>
              <a:ahLst/>
              <a:cxnLst/>
              <a:rect r="r" b="b" t="t" l="l"/>
              <a:pathLst>
                <a:path h="3931666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3931666"/>
                  </a:lnTo>
                  <a:lnTo>
                    <a:pt x="0" y="3931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0" r="-1" b="-19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463628" y="4656783"/>
            <a:ext cx="4841034" cy="1380376"/>
          </a:xfrm>
          <a:custGeom>
            <a:avLst/>
            <a:gdLst/>
            <a:ahLst/>
            <a:cxnLst/>
            <a:rect r="r" b="b" t="t" l="l"/>
            <a:pathLst>
              <a:path h="1380376" w="4841034">
                <a:moveTo>
                  <a:pt x="0" y="0"/>
                </a:moveTo>
                <a:lnTo>
                  <a:pt x="4841034" y="0"/>
                </a:lnTo>
                <a:lnTo>
                  <a:pt x="4841034" y="1380376"/>
                </a:lnTo>
                <a:lnTo>
                  <a:pt x="0" y="13803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895733" y="4698169"/>
            <a:ext cx="4465464" cy="1380376"/>
          </a:xfrm>
          <a:custGeom>
            <a:avLst/>
            <a:gdLst/>
            <a:ahLst/>
            <a:cxnLst/>
            <a:rect r="r" b="b" t="t" l="l"/>
            <a:pathLst>
              <a:path h="1380376" w="4465464">
                <a:moveTo>
                  <a:pt x="0" y="0"/>
                </a:moveTo>
                <a:lnTo>
                  <a:pt x="4465464" y="0"/>
                </a:lnTo>
                <a:lnTo>
                  <a:pt x="4465464" y="1380376"/>
                </a:lnTo>
                <a:lnTo>
                  <a:pt x="0" y="13803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028406" y="4623657"/>
            <a:ext cx="4695663" cy="1314124"/>
          </a:xfrm>
          <a:custGeom>
            <a:avLst/>
            <a:gdLst/>
            <a:ahLst/>
            <a:cxnLst/>
            <a:rect r="r" b="b" t="t" l="l"/>
            <a:pathLst>
              <a:path h="1314124" w="4695663">
                <a:moveTo>
                  <a:pt x="0" y="0"/>
                </a:moveTo>
                <a:lnTo>
                  <a:pt x="4695663" y="0"/>
                </a:lnTo>
                <a:lnTo>
                  <a:pt x="4695663" y="1314124"/>
                </a:lnTo>
                <a:lnTo>
                  <a:pt x="0" y="13141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561680" y="5165114"/>
            <a:ext cx="4465464" cy="514350"/>
            <a:chOff x="0" y="0"/>
            <a:chExt cx="5953952" cy="685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953952" cy="685800"/>
            </a:xfrm>
            <a:custGeom>
              <a:avLst/>
              <a:gdLst/>
              <a:ahLst/>
              <a:cxnLst/>
              <a:rect r="r" b="b" t="t" l="l"/>
              <a:pathLst>
                <a:path h="685800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33350"/>
              <a:ext cx="595395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Önismeret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895733" y="5165114"/>
            <a:ext cx="4465464" cy="514350"/>
            <a:chOff x="0" y="0"/>
            <a:chExt cx="5953952" cy="685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953952" cy="685800"/>
            </a:xfrm>
            <a:custGeom>
              <a:avLst/>
              <a:gdLst/>
              <a:ahLst/>
              <a:cxnLst/>
              <a:rect r="r" b="b" t="t" l="l"/>
              <a:pathLst>
                <a:path h="685800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33350"/>
              <a:ext cx="595395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Pályaismeret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143506" y="4698169"/>
            <a:ext cx="4465464" cy="1237913"/>
            <a:chOff x="0" y="0"/>
            <a:chExt cx="5953952" cy="165055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953952" cy="1650551"/>
            </a:xfrm>
            <a:custGeom>
              <a:avLst/>
              <a:gdLst/>
              <a:ahLst/>
              <a:cxnLst/>
              <a:rect r="r" b="b" t="t" l="l"/>
              <a:pathLst>
                <a:path h="1650551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1650551"/>
                  </a:lnTo>
                  <a:lnTo>
                    <a:pt x="0" y="165055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33350"/>
              <a:ext cx="5953952" cy="178390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Munkaerő -piaci ismeretek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6639423" y="1403959"/>
            <a:ext cx="4465464" cy="1380376"/>
          </a:xfrm>
          <a:custGeom>
            <a:avLst/>
            <a:gdLst/>
            <a:ahLst/>
            <a:cxnLst/>
            <a:rect r="r" b="b" t="t" l="l"/>
            <a:pathLst>
              <a:path h="1380376" w="4465464">
                <a:moveTo>
                  <a:pt x="0" y="0"/>
                </a:moveTo>
                <a:lnTo>
                  <a:pt x="4465464" y="0"/>
                </a:lnTo>
                <a:lnTo>
                  <a:pt x="4465464" y="1380376"/>
                </a:lnTo>
                <a:lnTo>
                  <a:pt x="0" y="13803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6639423" y="1880727"/>
            <a:ext cx="4465464" cy="514350"/>
            <a:chOff x="0" y="0"/>
            <a:chExt cx="5953952" cy="685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953952" cy="685800"/>
            </a:xfrm>
            <a:custGeom>
              <a:avLst/>
              <a:gdLst/>
              <a:ahLst/>
              <a:cxnLst/>
              <a:rect r="r" b="b" t="t" l="l"/>
              <a:pathLst>
                <a:path h="685800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33350"/>
              <a:ext cx="595395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FAFAF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PÁLYAORIENTÁCIÓ</a:t>
              </a:r>
            </a:p>
          </p:txBody>
        </p:sp>
      </p:grpSp>
      <p:sp>
        <p:nvSpPr>
          <p:cNvPr name="AutoShape 30" id="30"/>
          <p:cNvSpPr/>
          <p:nvPr/>
        </p:nvSpPr>
        <p:spPr>
          <a:xfrm rot="11464">
            <a:off x="3140820" y="3795944"/>
            <a:ext cx="11424569" cy="0"/>
          </a:xfrm>
          <a:prstGeom prst="line">
            <a:avLst/>
          </a:prstGeom>
          <a:ln cap="rnd" w="28575">
            <a:solidFill>
              <a:srgbClr val="687F8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 rot="5223891">
            <a:off x="2787872" y="4148436"/>
            <a:ext cx="744060" cy="0"/>
          </a:xfrm>
          <a:prstGeom prst="line">
            <a:avLst/>
          </a:prstGeom>
          <a:ln cap="rnd" w="28575">
            <a:solidFill>
              <a:srgbClr val="687F8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 rot="5223891">
            <a:off x="8481075" y="4148436"/>
            <a:ext cx="744060" cy="0"/>
          </a:xfrm>
          <a:prstGeom prst="line">
            <a:avLst/>
          </a:prstGeom>
          <a:ln cap="rnd" w="28575">
            <a:solidFill>
              <a:srgbClr val="687F8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 rot="5223891">
            <a:off x="14174277" y="4148436"/>
            <a:ext cx="744060" cy="0"/>
          </a:xfrm>
          <a:prstGeom prst="line">
            <a:avLst/>
          </a:prstGeom>
          <a:ln cap="rnd" w="28575">
            <a:solidFill>
              <a:srgbClr val="687F8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 rot="5223891">
            <a:off x="8481075" y="3443452"/>
            <a:ext cx="744060" cy="0"/>
          </a:xfrm>
          <a:prstGeom prst="line">
            <a:avLst/>
          </a:prstGeom>
          <a:ln cap="rnd" w="28575">
            <a:solidFill>
              <a:srgbClr val="687F84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111813"/>
            <a:ext cx="18319071" cy="10063354"/>
            <a:chOff x="0" y="0"/>
            <a:chExt cx="24425428" cy="134178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306" r="0" b="-1730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106171" y="2105172"/>
            <a:ext cx="7215041" cy="7215041"/>
            <a:chOff x="0" y="0"/>
            <a:chExt cx="9620055" cy="96200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82550" y="82550"/>
              <a:ext cx="9454896" cy="9454896"/>
            </a:xfrm>
            <a:custGeom>
              <a:avLst/>
              <a:gdLst/>
              <a:ahLst/>
              <a:cxnLst/>
              <a:rect r="r" b="b" t="t" l="l"/>
              <a:pathLst>
                <a:path h="9454896" w="9454896">
                  <a:moveTo>
                    <a:pt x="292100" y="0"/>
                  </a:moveTo>
                  <a:lnTo>
                    <a:pt x="9162796" y="0"/>
                  </a:lnTo>
                  <a:cubicBezTo>
                    <a:pt x="9240265" y="0"/>
                    <a:pt x="9314561" y="30734"/>
                    <a:pt x="9369298" y="85598"/>
                  </a:cubicBezTo>
                  <a:cubicBezTo>
                    <a:pt x="9424035" y="140462"/>
                    <a:pt x="9454896" y="214630"/>
                    <a:pt x="9454896" y="292100"/>
                  </a:cubicBezTo>
                  <a:lnTo>
                    <a:pt x="9454896" y="9162796"/>
                  </a:lnTo>
                  <a:cubicBezTo>
                    <a:pt x="9454896" y="9240265"/>
                    <a:pt x="9424162" y="9314561"/>
                    <a:pt x="9369298" y="9369298"/>
                  </a:cubicBezTo>
                  <a:cubicBezTo>
                    <a:pt x="9314434" y="9424035"/>
                    <a:pt x="9240265" y="9454896"/>
                    <a:pt x="9162796" y="9454896"/>
                  </a:cubicBezTo>
                  <a:lnTo>
                    <a:pt x="292100" y="9454896"/>
                  </a:lnTo>
                  <a:cubicBezTo>
                    <a:pt x="214630" y="9454896"/>
                    <a:pt x="140335" y="9424162"/>
                    <a:pt x="85598" y="9369298"/>
                  </a:cubicBezTo>
                  <a:cubicBezTo>
                    <a:pt x="30861" y="9314434"/>
                    <a:pt x="0" y="9240266"/>
                    <a:pt x="0" y="9162796"/>
                  </a:cubicBezTo>
                  <a:lnTo>
                    <a:pt x="0" y="292100"/>
                  </a:lnTo>
                  <a:cubicBezTo>
                    <a:pt x="0" y="214630"/>
                    <a:pt x="30734" y="140335"/>
                    <a:pt x="85598" y="85598"/>
                  </a:cubicBezTo>
                  <a:cubicBezTo>
                    <a:pt x="140462" y="30861"/>
                    <a:pt x="214630" y="0"/>
                    <a:pt x="292100" y="0"/>
                  </a:cubicBezTo>
                  <a:close/>
                </a:path>
              </a:pathLst>
            </a:custGeom>
            <a:blipFill>
              <a:blip r:embed="rId5"/>
              <a:stretch>
                <a:fillRect l="-3858" t="-873" r="-3858" b="-873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619996" cy="9619996"/>
            </a:xfrm>
            <a:custGeom>
              <a:avLst/>
              <a:gdLst/>
              <a:ahLst/>
              <a:cxnLst/>
              <a:rect r="r" b="b" t="t" l="l"/>
              <a:pathLst>
                <a:path h="9619996" w="9619996">
                  <a:moveTo>
                    <a:pt x="374650" y="0"/>
                  </a:moveTo>
                  <a:lnTo>
                    <a:pt x="9245346" y="0"/>
                  </a:lnTo>
                  <a:lnTo>
                    <a:pt x="9245346" y="82550"/>
                  </a:lnTo>
                  <a:lnTo>
                    <a:pt x="9245346" y="0"/>
                  </a:lnTo>
                  <a:cubicBezTo>
                    <a:pt x="9344660" y="0"/>
                    <a:pt x="9440037" y="39497"/>
                    <a:pt x="9510268" y="109728"/>
                  </a:cubicBezTo>
                  <a:cubicBezTo>
                    <a:pt x="9580499" y="179959"/>
                    <a:pt x="9619996" y="275336"/>
                    <a:pt x="9619996" y="374650"/>
                  </a:cubicBezTo>
                  <a:lnTo>
                    <a:pt x="9537446" y="374650"/>
                  </a:lnTo>
                  <a:lnTo>
                    <a:pt x="9619996" y="374650"/>
                  </a:lnTo>
                  <a:lnTo>
                    <a:pt x="9619996" y="9245346"/>
                  </a:lnTo>
                  <a:lnTo>
                    <a:pt x="9537446" y="9245346"/>
                  </a:lnTo>
                  <a:lnTo>
                    <a:pt x="9619996" y="9245346"/>
                  </a:lnTo>
                  <a:cubicBezTo>
                    <a:pt x="9619996" y="9344660"/>
                    <a:pt x="9580499" y="9440037"/>
                    <a:pt x="9510268" y="9510268"/>
                  </a:cubicBezTo>
                  <a:lnTo>
                    <a:pt x="9451848" y="9451848"/>
                  </a:lnTo>
                  <a:lnTo>
                    <a:pt x="9510268" y="9510268"/>
                  </a:lnTo>
                  <a:cubicBezTo>
                    <a:pt x="9440037" y="9580499"/>
                    <a:pt x="9344660" y="9619996"/>
                    <a:pt x="9245346" y="9619996"/>
                  </a:cubicBezTo>
                  <a:lnTo>
                    <a:pt x="9245346" y="9537446"/>
                  </a:lnTo>
                  <a:lnTo>
                    <a:pt x="9245346" y="9619996"/>
                  </a:lnTo>
                  <a:lnTo>
                    <a:pt x="374650" y="9619996"/>
                  </a:lnTo>
                  <a:lnTo>
                    <a:pt x="374650" y="9537446"/>
                  </a:lnTo>
                  <a:lnTo>
                    <a:pt x="374650" y="9619996"/>
                  </a:lnTo>
                  <a:cubicBezTo>
                    <a:pt x="275336" y="9619996"/>
                    <a:pt x="179959" y="9580499"/>
                    <a:pt x="109728" y="9510268"/>
                  </a:cubicBezTo>
                  <a:cubicBezTo>
                    <a:pt x="39497" y="9440037"/>
                    <a:pt x="0" y="9344787"/>
                    <a:pt x="0" y="9245346"/>
                  </a:cubicBezTo>
                  <a:lnTo>
                    <a:pt x="82550" y="9245346"/>
                  </a:lnTo>
                  <a:lnTo>
                    <a:pt x="0" y="9245346"/>
                  </a:lnTo>
                  <a:lnTo>
                    <a:pt x="0" y="374650"/>
                  </a:lnTo>
                  <a:lnTo>
                    <a:pt x="82550" y="374650"/>
                  </a:lnTo>
                  <a:lnTo>
                    <a:pt x="0" y="374650"/>
                  </a:lnTo>
                  <a:cubicBezTo>
                    <a:pt x="0" y="275336"/>
                    <a:pt x="39497" y="179959"/>
                    <a:pt x="109728" y="109728"/>
                  </a:cubicBezTo>
                  <a:cubicBezTo>
                    <a:pt x="179959" y="39497"/>
                    <a:pt x="275336" y="0"/>
                    <a:pt x="374650" y="0"/>
                  </a:cubicBezTo>
                  <a:lnTo>
                    <a:pt x="374650" y="82550"/>
                  </a:lnTo>
                  <a:lnTo>
                    <a:pt x="374650" y="0"/>
                  </a:lnTo>
                  <a:moveTo>
                    <a:pt x="374650" y="165100"/>
                  </a:moveTo>
                  <a:cubicBezTo>
                    <a:pt x="319024" y="165100"/>
                    <a:pt x="265811" y="187198"/>
                    <a:pt x="226441" y="226441"/>
                  </a:cubicBezTo>
                  <a:lnTo>
                    <a:pt x="168021" y="168021"/>
                  </a:lnTo>
                  <a:lnTo>
                    <a:pt x="226441" y="226441"/>
                  </a:lnTo>
                  <a:cubicBezTo>
                    <a:pt x="187198" y="265811"/>
                    <a:pt x="165100" y="319024"/>
                    <a:pt x="165100" y="374650"/>
                  </a:cubicBezTo>
                  <a:lnTo>
                    <a:pt x="165100" y="9245346"/>
                  </a:lnTo>
                  <a:cubicBezTo>
                    <a:pt x="165100" y="9300972"/>
                    <a:pt x="187198" y="9354185"/>
                    <a:pt x="226441" y="9393555"/>
                  </a:cubicBezTo>
                  <a:lnTo>
                    <a:pt x="168021" y="9451975"/>
                  </a:lnTo>
                  <a:lnTo>
                    <a:pt x="226441" y="9393555"/>
                  </a:lnTo>
                  <a:cubicBezTo>
                    <a:pt x="265684" y="9432798"/>
                    <a:pt x="319024" y="9454896"/>
                    <a:pt x="374650" y="9454896"/>
                  </a:cubicBezTo>
                  <a:lnTo>
                    <a:pt x="9245346" y="9454896"/>
                  </a:lnTo>
                  <a:cubicBezTo>
                    <a:pt x="9300972" y="9454896"/>
                    <a:pt x="9354185" y="9432798"/>
                    <a:pt x="9393555" y="9393555"/>
                  </a:cubicBezTo>
                  <a:cubicBezTo>
                    <a:pt x="9432925" y="9354312"/>
                    <a:pt x="9454896" y="9300972"/>
                    <a:pt x="9454896" y="9245346"/>
                  </a:cubicBezTo>
                  <a:lnTo>
                    <a:pt x="9454896" y="374650"/>
                  </a:lnTo>
                  <a:cubicBezTo>
                    <a:pt x="9454896" y="319024"/>
                    <a:pt x="9432798" y="265811"/>
                    <a:pt x="9393555" y="226441"/>
                  </a:cubicBezTo>
                  <a:lnTo>
                    <a:pt x="9451975" y="168021"/>
                  </a:lnTo>
                  <a:lnTo>
                    <a:pt x="9393555" y="226441"/>
                  </a:lnTo>
                  <a:cubicBezTo>
                    <a:pt x="9354312" y="187198"/>
                    <a:pt x="9300972" y="165100"/>
                    <a:pt x="9245346" y="165100"/>
                  </a:cubicBezTo>
                  <a:lnTo>
                    <a:pt x="374650" y="165100"/>
                  </a:lnTo>
                  <a:close/>
                </a:path>
              </a:pathLst>
            </a:custGeom>
            <a:solidFill>
              <a:srgbClr val="F3BC4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" b="-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22097" y="1646052"/>
            <a:ext cx="9069000" cy="1385100"/>
            <a:chOff x="0" y="0"/>
            <a:chExt cx="12092000" cy="1846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092000" cy="1846800"/>
            </a:xfrm>
            <a:custGeom>
              <a:avLst/>
              <a:gdLst/>
              <a:ahLst/>
              <a:cxnLst/>
              <a:rect r="r" b="b" t="t" l="l"/>
              <a:pathLst>
                <a:path h="1846800" w="12092000">
                  <a:moveTo>
                    <a:pt x="0" y="0"/>
                  </a:moveTo>
                  <a:lnTo>
                    <a:pt x="12092000" y="0"/>
                  </a:lnTo>
                  <a:lnTo>
                    <a:pt x="12092000" y="1846800"/>
                  </a:lnTo>
                  <a:lnTo>
                    <a:pt x="0" y="1846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09575"/>
              <a:ext cx="12092000" cy="22563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5118"/>
                </a:lnSpc>
              </a:pPr>
              <a:r>
                <a:rPr lang="en-US" b="true" sz="8998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Önismeret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91905" y="3108253"/>
            <a:ext cx="8599200" cy="6370500"/>
            <a:chOff x="0" y="0"/>
            <a:chExt cx="11465600" cy="8494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465600" cy="8494000"/>
            </a:xfrm>
            <a:custGeom>
              <a:avLst/>
              <a:gdLst/>
              <a:ahLst/>
              <a:cxnLst/>
              <a:rect r="r" b="b" t="t" l="l"/>
              <a:pathLst>
                <a:path h="8494000" w="11465600">
                  <a:moveTo>
                    <a:pt x="0" y="0"/>
                  </a:moveTo>
                  <a:lnTo>
                    <a:pt x="11465600" y="0"/>
                  </a:lnTo>
                  <a:lnTo>
                    <a:pt x="11465600" y="8494000"/>
                  </a:lnTo>
                  <a:lnTo>
                    <a:pt x="0" y="849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61925"/>
              <a:ext cx="11465600" cy="86559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604236" indent="-201412" lvl="2">
                <a:lnSpc>
                  <a:spcPts val="4883"/>
                </a:lnSpc>
                <a:buFont typeface="Arial"/>
                <a:buChar char="⚬"/>
              </a:pPr>
              <a:r>
                <a:rPr lang="en-US" sz="26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Saját képességeim, erősségeim és gyengeségeim ismerete</a:t>
              </a:r>
            </a:p>
            <a:p>
              <a:pPr algn="l" marL="320064" indent="-106688" lvl="2">
                <a:lnSpc>
                  <a:spcPts val="2587"/>
                </a:lnSpc>
              </a:pPr>
            </a:p>
            <a:p>
              <a:pPr algn="l" marL="604236" indent="-201412" lvl="2">
                <a:lnSpc>
                  <a:spcPts val="4883"/>
                </a:lnSpc>
                <a:buFont typeface="Arial"/>
                <a:buChar char="⚬"/>
              </a:pPr>
              <a:r>
                <a:rPr lang="en-US" sz="26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Saját vágyaim és céljaim ismerete, képesség ezek megfogalmazására</a:t>
              </a:r>
            </a:p>
            <a:p>
              <a:pPr algn="l" marL="320064" indent="-106688" lvl="2">
                <a:lnSpc>
                  <a:spcPts val="1343"/>
                </a:lnSpc>
              </a:pPr>
            </a:p>
            <a:p>
              <a:pPr algn="l" marL="604236" indent="-201412" lvl="2">
                <a:lnSpc>
                  <a:spcPts val="4883"/>
                </a:lnSpc>
                <a:buFont typeface="Arial"/>
                <a:buChar char="⚬"/>
              </a:pPr>
              <a:r>
                <a:rPr lang="en-US" sz="26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munka világával kapcsolatos saját tulajdonságaim ismerete</a:t>
              </a:r>
            </a:p>
            <a:p>
              <a:pPr algn="l" marL="320064" indent="-106688" lvl="2">
                <a:lnSpc>
                  <a:spcPts val="2587"/>
                </a:lnSpc>
              </a:pPr>
            </a:p>
            <a:p>
              <a:pPr algn="l" marL="604236" indent="-201412" lvl="2">
                <a:lnSpc>
                  <a:spcPts val="4883"/>
                </a:lnSpc>
                <a:buFont typeface="Arial"/>
                <a:buChar char="⚬"/>
              </a:pPr>
              <a:r>
                <a:rPr lang="en-US" sz="26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Képesség önmagam tudatos irányítására, képviseletére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92950" y="-6375800"/>
            <a:ext cx="20935968" cy="11778218"/>
            <a:chOff x="0" y="0"/>
            <a:chExt cx="27914624" cy="157042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704313"/>
            </a:xfrm>
            <a:custGeom>
              <a:avLst/>
              <a:gdLst/>
              <a:ahLst/>
              <a:cxnLst/>
              <a:rect r="r" b="b" t="t" l="l"/>
              <a:pathLst>
                <a:path h="15704313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704313"/>
                  </a:lnTo>
                  <a:lnTo>
                    <a:pt x="0" y="1570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" b="-2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04979" y="2717622"/>
            <a:ext cx="15927915" cy="7124122"/>
            <a:chOff x="0" y="0"/>
            <a:chExt cx="21237220" cy="94988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237194" cy="9498838"/>
            </a:xfrm>
            <a:custGeom>
              <a:avLst/>
              <a:gdLst/>
              <a:ahLst/>
              <a:cxnLst/>
              <a:rect r="r" b="b" t="t" l="l"/>
              <a:pathLst>
                <a:path h="9498838" w="21237194">
                  <a:moveTo>
                    <a:pt x="0" y="0"/>
                  </a:moveTo>
                  <a:lnTo>
                    <a:pt x="21237194" y="0"/>
                  </a:lnTo>
                  <a:lnTo>
                    <a:pt x="21237194" y="9498838"/>
                  </a:lnTo>
                  <a:lnTo>
                    <a:pt x="0" y="9498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7" t="0" r="-37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609449" y="1374712"/>
            <a:ext cx="9069000" cy="1462200"/>
            <a:chOff x="0" y="0"/>
            <a:chExt cx="12092000" cy="194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092000" cy="1949600"/>
            </a:xfrm>
            <a:custGeom>
              <a:avLst/>
              <a:gdLst/>
              <a:ahLst/>
              <a:cxnLst/>
              <a:rect r="r" b="b" t="t" l="l"/>
              <a:pathLst>
                <a:path h="1949600" w="12092000">
                  <a:moveTo>
                    <a:pt x="0" y="0"/>
                  </a:moveTo>
                  <a:lnTo>
                    <a:pt x="12092000" y="0"/>
                  </a:lnTo>
                  <a:lnTo>
                    <a:pt x="12092000" y="1949600"/>
                  </a:lnTo>
                  <a:lnTo>
                    <a:pt x="0" y="1949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38150"/>
              <a:ext cx="12092000" cy="23877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5958"/>
                </a:lnSpc>
              </a:pPr>
              <a:r>
                <a:rPr lang="en-US" b="true" sz="9499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Pályaismeret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116794" y="3752775"/>
            <a:ext cx="14054400" cy="5880000"/>
            <a:chOff x="0" y="0"/>
            <a:chExt cx="18739200" cy="784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739200" cy="7840000"/>
            </a:xfrm>
            <a:custGeom>
              <a:avLst/>
              <a:gdLst/>
              <a:ahLst/>
              <a:cxnLst/>
              <a:rect r="r" b="b" t="t" l="l"/>
              <a:pathLst>
                <a:path h="7840000" w="18739200">
                  <a:moveTo>
                    <a:pt x="0" y="0"/>
                  </a:moveTo>
                  <a:lnTo>
                    <a:pt x="18739200" y="0"/>
                  </a:lnTo>
                  <a:lnTo>
                    <a:pt x="18739200" y="7840000"/>
                  </a:lnTo>
                  <a:lnTo>
                    <a:pt x="0" y="7840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0"/>
              <a:ext cx="18739200" cy="803050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741393" indent="-247131" lvl="2">
                <a:lnSpc>
                  <a:spcPts val="5992"/>
                </a:lnSpc>
                <a:buFont typeface="Arial"/>
                <a:buChar char="⚬"/>
              </a:pPr>
              <a:r>
                <a:rPr lang="en-US" sz="32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engem érdeklő/általam elérhető, illetve megcélzott szakmák jellemzőinek ismerete</a:t>
              </a:r>
            </a:p>
            <a:p>
              <a:pPr algn="just" marL="320059" indent="-106686" lvl="2">
                <a:lnSpc>
                  <a:spcPts val="2587"/>
                </a:lnSpc>
              </a:pPr>
            </a:p>
            <a:p>
              <a:pPr algn="just" marL="741393" indent="-247131" lvl="2">
                <a:lnSpc>
                  <a:spcPts val="5992"/>
                </a:lnSpc>
                <a:buFont typeface="Arial"/>
                <a:buChar char="⚬"/>
              </a:pPr>
              <a:r>
                <a:rPr lang="en-US" sz="324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Információk az egyes szakmák, szakterületek működéséről, lehetőségeiről (pl. milyen időbeosztásban dolgozik egy orvos, milyen más szakmákkal dolgozik együtt, honnan hová lehet karrier téren eljutni az adott szakmában) </a:t>
              </a:r>
            </a:p>
            <a:p>
              <a:pPr algn="just" marL="320059" indent="-106686" lvl="2">
                <a:lnSpc>
                  <a:spcPts val="2587"/>
                </a:lnSpc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87900" y="-6375800"/>
            <a:ext cx="20885276" cy="11407475"/>
            <a:chOff x="0" y="0"/>
            <a:chExt cx="27847035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847035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847035">
                  <a:moveTo>
                    <a:pt x="0" y="0"/>
                  </a:moveTo>
                  <a:lnTo>
                    <a:pt x="27847035" y="0"/>
                  </a:lnTo>
                  <a:lnTo>
                    <a:pt x="27847035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99" r="0" b="-1499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697" y="2798063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09750" y="1374695"/>
            <a:ext cx="17068500" cy="1385400"/>
            <a:chOff x="0" y="0"/>
            <a:chExt cx="22758000" cy="1847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758000" cy="1847200"/>
            </a:xfrm>
            <a:custGeom>
              <a:avLst/>
              <a:gdLst/>
              <a:ahLst/>
              <a:cxnLst/>
              <a:rect r="r" b="b" t="t" l="l"/>
              <a:pathLst>
                <a:path h="1847200" w="22758000">
                  <a:moveTo>
                    <a:pt x="0" y="0"/>
                  </a:moveTo>
                  <a:lnTo>
                    <a:pt x="22758000" y="0"/>
                  </a:lnTo>
                  <a:lnTo>
                    <a:pt x="22758000" y="1847200"/>
                  </a:lnTo>
                  <a:lnTo>
                    <a:pt x="0" y="1847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09575"/>
              <a:ext cx="22758000" cy="22567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5119"/>
                </a:lnSpc>
              </a:pPr>
              <a:r>
                <a:rPr lang="en-US" b="true" sz="900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Munkaerőpiaci ismeretek</a:t>
              </a:r>
              <a:r>
                <a:rPr lang="en-US" b="true" sz="9000">
                  <a:solidFill>
                    <a:srgbClr val="F3BC4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941570" y="4160137"/>
            <a:ext cx="13782600" cy="4629000"/>
            <a:chOff x="0" y="0"/>
            <a:chExt cx="18376800" cy="6172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8376801" cy="6172000"/>
            </a:xfrm>
            <a:custGeom>
              <a:avLst/>
              <a:gdLst/>
              <a:ahLst/>
              <a:cxnLst/>
              <a:rect r="r" b="b" t="t" l="l"/>
              <a:pathLst>
                <a:path h="6172000" w="18376801">
                  <a:moveTo>
                    <a:pt x="0" y="0"/>
                  </a:moveTo>
                  <a:lnTo>
                    <a:pt x="18376801" y="0"/>
                  </a:lnTo>
                  <a:lnTo>
                    <a:pt x="18376801" y="6172000"/>
                  </a:lnTo>
                  <a:lnTo>
                    <a:pt x="0" y="6172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42875"/>
              <a:ext cx="18376800" cy="63148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731397" indent="-243799" lvl="2">
                <a:lnSpc>
                  <a:spcPts val="5374"/>
                </a:lnSpc>
                <a:buFont typeface="Arial"/>
                <a:buChar char="⚬"/>
              </a:pPr>
              <a:r>
                <a:rPr lang="en-US" sz="31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kiválasztott szakma olyan jellemzői, mint fizetés, mennyire keresett/hiányszakma vagy mennyire van túltelítettség a munkaerőpiacon</a:t>
              </a:r>
            </a:p>
            <a:p>
              <a:pPr algn="just" marL="320086" indent="-106695" lvl="2">
                <a:lnSpc>
                  <a:spcPts val="2352"/>
                </a:lnSpc>
              </a:pPr>
            </a:p>
            <a:p>
              <a:pPr algn="just" marL="731397" indent="-243799" lvl="2">
                <a:lnSpc>
                  <a:spcPts val="5374"/>
                </a:lnSpc>
                <a:buFont typeface="Arial"/>
                <a:buChar char="⚬"/>
              </a:pPr>
              <a:r>
                <a:rPr lang="en-US" sz="31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Egy-egy állás betöltésére való jelentkezés menete, állásinterjúk folyamata, szerződéskötés és munkába állás, munkajogok, szabadság, munkáltatói kötelezettségek stb. 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071" y="-180826"/>
            <a:ext cx="4239084" cy="10467826"/>
          </a:xfrm>
          <a:custGeom>
            <a:avLst/>
            <a:gdLst/>
            <a:ahLst/>
            <a:cxnLst/>
            <a:rect r="r" b="b" t="t" l="l"/>
            <a:pathLst>
              <a:path h="10467826" w="4239084">
                <a:moveTo>
                  <a:pt x="0" y="0"/>
                </a:moveTo>
                <a:lnTo>
                  <a:pt x="4239084" y="0"/>
                </a:lnTo>
                <a:lnTo>
                  <a:pt x="4239084" y="10467826"/>
                </a:lnTo>
                <a:lnTo>
                  <a:pt x="0" y="10467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821" r="0" b="-182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2868055" y="-1286372"/>
            <a:ext cx="22193829" cy="12636099"/>
            <a:chOff x="0" y="0"/>
            <a:chExt cx="29591772" cy="1684813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9591763" cy="16848074"/>
            </a:xfrm>
            <a:custGeom>
              <a:avLst/>
              <a:gdLst/>
              <a:ahLst/>
              <a:cxnLst/>
              <a:rect r="r" b="b" t="t" l="l"/>
              <a:pathLst>
                <a:path h="16848074" w="29591763">
                  <a:moveTo>
                    <a:pt x="0" y="0"/>
                  </a:moveTo>
                  <a:lnTo>
                    <a:pt x="29591763" y="0"/>
                  </a:lnTo>
                  <a:lnTo>
                    <a:pt x="29591763" y="16848074"/>
                  </a:lnTo>
                  <a:lnTo>
                    <a:pt x="0" y="16848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34014" y="3247162"/>
            <a:ext cx="15227849" cy="6811002"/>
            <a:chOff x="0" y="0"/>
            <a:chExt cx="20303799" cy="908133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303744" cy="9081389"/>
            </a:xfrm>
            <a:custGeom>
              <a:avLst/>
              <a:gdLst/>
              <a:ahLst/>
              <a:cxnLst/>
              <a:rect r="r" b="b" t="t" l="l"/>
              <a:pathLst>
                <a:path h="9081389" w="20303744">
                  <a:moveTo>
                    <a:pt x="0" y="0"/>
                  </a:moveTo>
                  <a:lnTo>
                    <a:pt x="20303744" y="0"/>
                  </a:lnTo>
                  <a:lnTo>
                    <a:pt x="20303744" y="9081389"/>
                  </a:lnTo>
                  <a:lnTo>
                    <a:pt x="0" y="9081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7" t="0" r="-3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2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3297309" y="3636639"/>
            <a:ext cx="11301259" cy="6032047"/>
            <a:chOff x="0" y="0"/>
            <a:chExt cx="15068345" cy="804272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068296" cy="8042783"/>
            </a:xfrm>
            <a:custGeom>
              <a:avLst/>
              <a:gdLst/>
              <a:ahLst/>
              <a:cxnLst/>
              <a:rect r="r" b="b" t="t" l="l"/>
              <a:pathLst>
                <a:path h="8042783" w="15068296">
                  <a:moveTo>
                    <a:pt x="0" y="0"/>
                  </a:moveTo>
                  <a:lnTo>
                    <a:pt x="15068296" y="0"/>
                  </a:lnTo>
                  <a:lnTo>
                    <a:pt x="15068296" y="8042783"/>
                  </a:lnTo>
                  <a:lnTo>
                    <a:pt x="0" y="8042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12" r="0" b="-1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559050" y="1764053"/>
            <a:ext cx="17169900" cy="1897421"/>
            <a:chOff x="0" y="0"/>
            <a:chExt cx="22893200" cy="252989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893200" cy="2529894"/>
            </a:xfrm>
            <a:custGeom>
              <a:avLst/>
              <a:gdLst/>
              <a:ahLst/>
              <a:cxnLst/>
              <a:rect r="r" b="b" t="t" l="l"/>
              <a:pathLst>
                <a:path h="2529894" w="22893200">
                  <a:moveTo>
                    <a:pt x="0" y="0"/>
                  </a:moveTo>
                  <a:lnTo>
                    <a:pt x="22893200" y="0"/>
                  </a:lnTo>
                  <a:lnTo>
                    <a:pt x="22893200" y="2529894"/>
                  </a:lnTo>
                  <a:lnTo>
                    <a:pt x="0" y="25298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38150"/>
              <a:ext cx="22893200" cy="296804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5958"/>
                </a:lnSpc>
              </a:pPr>
              <a:r>
                <a:rPr lang="en-US" b="true" sz="9499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Élethosszig tartó tanulás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071" y="-180826"/>
            <a:ext cx="4239084" cy="10467826"/>
          </a:xfrm>
          <a:custGeom>
            <a:avLst/>
            <a:gdLst/>
            <a:ahLst/>
            <a:cxnLst/>
            <a:rect r="r" b="b" t="t" l="l"/>
            <a:pathLst>
              <a:path h="10467826" w="4239084">
                <a:moveTo>
                  <a:pt x="0" y="0"/>
                </a:moveTo>
                <a:lnTo>
                  <a:pt x="4239084" y="0"/>
                </a:lnTo>
                <a:lnTo>
                  <a:pt x="4239084" y="10467826"/>
                </a:lnTo>
                <a:lnTo>
                  <a:pt x="0" y="10467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821" r="0" b="-182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7306" r="0" b="-17305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2529383"/>
            <a:ext cx="15976284" cy="7145756"/>
            <a:chOff x="0" y="0"/>
            <a:chExt cx="21301712" cy="9527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7" t="0" r="-3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3607" y="1429739"/>
            <a:ext cx="16780800" cy="1669417"/>
            <a:chOff x="0" y="0"/>
            <a:chExt cx="22374400" cy="222588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374400" cy="2225889"/>
            </a:xfrm>
            <a:custGeom>
              <a:avLst/>
              <a:gdLst/>
              <a:ahLst/>
              <a:cxnLst/>
              <a:rect r="r" b="b" t="t" l="l"/>
              <a:pathLst>
                <a:path h="2225889" w="22374400">
                  <a:moveTo>
                    <a:pt x="0" y="0"/>
                  </a:moveTo>
                  <a:lnTo>
                    <a:pt x="22374400" y="0"/>
                  </a:lnTo>
                  <a:lnTo>
                    <a:pt x="22374400" y="2225889"/>
                  </a:lnTo>
                  <a:lnTo>
                    <a:pt x="0" y="222588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61950"/>
              <a:ext cx="22374400" cy="258783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104"/>
                </a:lnSpc>
              </a:pPr>
              <a:r>
                <a:rPr lang="en-US" b="true" sz="780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Super-féle életpálya-szivárvány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61680" y="0"/>
            <a:ext cx="3196445" cy="1128745"/>
            <a:chOff x="0" y="0"/>
            <a:chExt cx="4261927" cy="15049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2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699114" y="3590429"/>
            <a:ext cx="14858700" cy="5721764"/>
            <a:chOff x="0" y="0"/>
            <a:chExt cx="19811600" cy="762901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811600" cy="7629019"/>
            </a:xfrm>
            <a:custGeom>
              <a:avLst/>
              <a:gdLst/>
              <a:ahLst/>
              <a:cxnLst/>
              <a:rect r="r" b="b" t="t" l="l"/>
              <a:pathLst>
                <a:path h="7629019" w="19811600">
                  <a:moveTo>
                    <a:pt x="0" y="0"/>
                  </a:moveTo>
                  <a:lnTo>
                    <a:pt x="19811600" y="0"/>
                  </a:lnTo>
                  <a:lnTo>
                    <a:pt x="19811600" y="7629019"/>
                  </a:lnTo>
                  <a:lnTo>
                    <a:pt x="0" y="76290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42875"/>
              <a:ext cx="19811600" cy="777189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>
                <a:lnSpc>
                  <a:spcPts val="5376"/>
                </a:lnSpc>
              </a:pPr>
              <a:r>
                <a:rPr lang="en-US" sz="32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egyén életpályájának modellezésére az egyik legismertebb megközelítés a Super-féle „életpálya-szivárvány”. Super megközelítés módjának két alaptétele: </a:t>
              </a:r>
            </a:p>
            <a:p>
              <a:pPr algn="just">
                <a:lnSpc>
                  <a:spcPts val="2351"/>
                </a:lnSpc>
              </a:pPr>
            </a:p>
            <a:p>
              <a:pPr algn="just" marL="731520" indent="-243840" lvl="2">
                <a:lnSpc>
                  <a:spcPts val="5376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az egyént a személyes képességei többféle pályára is alkalmassá teszik </a:t>
              </a:r>
            </a:p>
            <a:p>
              <a:pPr algn="just" marL="731521" indent="-243840" lvl="2">
                <a:lnSpc>
                  <a:spcPts val="5376"/>
                </a:lnSpc>
                <a:buFont typeface="Arial"/>
                <a:buChar char="⚬"/>
              </a:pPr>
              <a:r>
                <a:rPr lang="en-US" sz="32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választott szakmába való beilleszkedés egy folyamatosan végbemenő fejlődés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071" y="-180826"/>
            <a:ext cx="4239084" cy="10467826"/>
          </a:xfrm>
          <a:custGeom>
            <a:avLst/>
            <a:gdLst/>
            <a:ahLst/>
            <a:cxnLst/>
            <a:rect r="r" b="b" t="t" l="l"/>
            <a:pathLst>
              <a:path h="10467826" w="4239084">
                <a:moveTo>
                  <a:pt x="0" y="0"/>
                </a:moveTo>
                <a:lnTo>
                  <a:pt x="4239084" y="0"/>
                </a:lnTo>
                <a:lnTo>
                  <a:pt x="4239084" y="10467826"/>
                </a:lnTo>
                <a:lnTo>
                  <a:pt x="0" y="10467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821" r="0" b="-182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7306" r="0" b="-17305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2657710"/>
            <a:ext cx="15976284" cy="7145756"/>
            <a:chOff x="0" y="0"/>
            <a:chExt cx="21301712" cy="9527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7" t="0" r="-3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3607" y="1374689"/>
            <a:ext cx="16780800" cy="1606025"/>
            <a:chOff x="0" y="0"/>
            <a:chExt cx="22374400" cy="214136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374400" cy="2141367"/>
            </a:xfrm>
            <a:custGeom>
              <a:avLst/>
              <a:gdLst/>
              <a:ahLst/>
              <a:cxnLst/>
              <a:rect r="r" b="b" t="t" l="l"/>
              <a:pathLst>
                <a:path h="2141367" w="22374400">
                  <a:moveTo>
                    <a:pt x="0" y="0"/>
                  </a:moveTo>
                  <a:lnTo>
                    <a:pt x="22374400" y="0"/>
                  </a:lnTo>
                  <a:lnTo>
                    <a:pt x="22374400" y="2141367"/>
                  </a:lnTo>
                  <a:lnTo>
                    <a:pt x="0" y="21413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61950"/>
              <a:ext cx="22374400" cy="250331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440"/>
                </a:lnSpc>
              </a:pPr>
              <a:r>
                <a:rPr lang="en-US" b="true" sz="800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Super-féle életpálya-szivárvány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2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587492" y="3386042"/>
            <a:ext cx="14858700" cy="6937200"/>
            <a:chOff x="0" y="0"/>
            <a:chExt cx="19811600" cy="92496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811600" cy="9249600"/>
            </a:xfrm>
            <a:custGeom>
              <a:avLst/>
              <a:gdLst/>
              <a:ahLst/>
              <a:cxnLst/>
              <a:rect r="r" b="b" t="t" l="l"/>
              <a:pathLst>
                <a:path h="9249600" w="19811600">
                  <a:moveTo>
                    <a:pt x="0" y="0"/>
                  </a:moveTo>
                  <a:lnTo>
                    <a:pt x="19811600" y="0"/>
                  </a:lnTo>
                  <a:lnTo>
                    <a:pt x="19811600" y="9249600"/>
                  </a:lnTo>
                  <a:lnTo>
                    <a:pt x="0" y="9249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23825"/>
              <a:ext cx="19811600" cy="93734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39958" indent="-213319" lvl="2">
                <a:lnSpc>
                  <a:spcPts val="4702"/>
                </a:lnSpc>
                <a:buFont typeface="Arial"/>
                <a:buChar char="⚬"/>
              </a:pPr>
              <a:r>
                <a:rPr lang="en-US" sz="27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NÖVEKEDÉS (14 éves korig ) Az önkép a családban és az iskolában, illetve azokon a személyeken keresztül alakul ki, akikkel a gyermek folyamatosan érintkezik. Ezen a szakaszon belül, 13-14 éves korban kezdenek kialakulni azok a tervek, amelyek a szakmai, illetve pálya elképzelésekre irányulnak. Megkezdődik a tájékozódás a szakmai és szakképzési követelményekről. </a:t>
              </a:r>
            </a:p>
            <a:p>
              <a:pPr algn="just" marL="320093" indent="-106698" lvl="2">
                <a:lnSpc>
                  <a:spcPts val="2268"/>
                </a:lnSpc>
              </a:pPr>
            </a:p>
            <a:p>
              <a:pPr algn="just" marL="639958" indent="-213319" lvl="2">
                <a:lnSpc>
                  <a:spcPts val="4702"/>
                </a:lnSpc>
                <a:buFont typeface="Arial"/>
                <a:buChar char="⚬"/>
              </a:pPr>
              <a:r>
                <a:rPr lang="en-US" sz="27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FELFEDEZÉS (15-24). Az egyén kipróbálja önmagát az iskolában, szabadidőben és a részidős elfoglaltságokban, illetve az ezekkel járó szerepekben. Fontossá válik az önvizsgálat, önismeret, és az ismerkedés a különféle szakmai lehetőségekkel.</a:t>
              </a:r>
            </a:p>
            <a:p>
              <a:pPr algn="just" marL="320093" indent="-106698" lvl="2">
                <a:lnSpc>
                  <a:spcPts val="1932"/>
                </a:lnSpc>
              </a:pPr>
            </a:p>
            <a:p>
              <a:pPr algn="just" marL="320093" indent="-106698" lvl="2">
                <a:lnSpc>
                  <a:spcPts val="1848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071" y="-180826"/>
            <a:ext cx="4239084" cy="10467826"/>
          </a:xfrm>
          <a:custGeom>
            <a:avLst/>
            <a:gdLst/>
            <a:ahLst/>
            <a:cxnLst/>
            <a:rect r="r" b="b" t="t" l="l"/>
            <a:pathLst>
              <a:path h="10467826" w="4239084">
                <a:moveTo>
                  <a:pt x="0" y="0"/>
                </a:moveTo>
                <a:lnTo>
                  <a:pt x="4239084" y="0"/>
                </a:lnTo>
                <a:lnTo>
                  <a:pt x="4239084" y="10467826"/>
                </a:lnTo>
                <a:lnTo>
                  <a:pt x="0" y="10467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" t="0" r="-25" b="-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821" r="0" b="-182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7306" r="0" b="-17305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2529383"/>
            <a:ext cx="15976284" cy="7145756"/>
            <a:chOff x="0" y="0"/>
            <a:chExt cx="21301712" cy="95276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7" t="0" r="-3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3607" y="1364464"/>
            <a:ext cx="16780800" cy="1575023"/>
            <a:chOff x="0" y="0"/>
            <a:chExt cx="22374400" cy="21000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374400" cy="2100030"/>
            </a:xfrm>
            <a:custGeom>
              <a:avLst/>
              <a:gdLst/>
              <a:ahLst/>
              <a:cxnLst/>
              <a:rect r="r" b="b" t="t" l="l"/>
              <a:pathLst>
                <a:path h="2100030" w="22374400">
                  <a:moveTo>
                    <a:pt x="0" y="0"/>
                  </a:moveTo>
                  <a:lnTo>
                    <a:pt x="22374400" y="0"/>
                  </a:lnTo>
                  <a:lnTo>
                    <a:pt x="22374400" y="2100030"/>
                  </a:lnTo>
                  <a:lnTo>
                    <a:pt x="0" y="21000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61950"/>
              <a:ext cx="22374400" cy="24619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272"/>
                </a:lnSpc>
              </a:pPr>
              <a:r>
                <a:rPr lang="en-US" b="true" sz="790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Super-féle életpálya-szivárvány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536155" y="0"/>
            <a:ext cx="3196445" cy="1128745"/>
            <a:chOff x="0" y="0"/>
            <a:chExt cx="4261927" cy="15049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2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714595" y="3353664"/>
            <a:ext cx="14858810" cy="5459095"/>
            <a:chOff x="0" y="0"/>
            <a:chExt cx="19811747" cy="727879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9811747" cy="7278794"/>
            </a:xfrm>
            <a:custGeom>
              <a:avLst/>
              <a:gdLst/>
              <a:ahLst/>
              <a:cxnLst/>
              <a:rect r="r" b="b" t="t" l="l"/>
              <a:pathLst>
                <a:path h="7278794" w="19811747">
                  <a:moveTo>
                    <a:pt x="0" y="0"/>
                  </a:moveTo>
                  <a:lnTo>
                    <a:pt x="19811747" y="0"/>
                  </a:lnTo>
                  <a:lnTo>
                    <a:pt x="19811747" y="7278794"/>
                  </a:lnTo>
                  <a:lnTo>
                    <a:pt x="0" y="72787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42875"/>
              <a:ext cx="19811747" cy="742166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>
                <a:lnSpc>
                  <a:spcPts val="2874"/>
                </a:lnSpc>
              </a:pPr>
            </a:p>
            <a:p>
              <a:pPr algn="just" marL="685679" indent="-228560" lvl="2">
                <a:lnSpc>
                  <a:spcPts val="5038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MEGÁLLAPODÁS (25-44) Az a személy, aki alkalmas tevékenységet talált, megkísérli, hogy ezen a területen tartósan tevékenykedhessen. </a:t>
              </a:r>
            </a:p>
            <a:p>
              <a:pPr algn="just" marL="320090" indent="-106697" lvl="2">
                <a:lnSpc>
                  <a:spcPts val="2273"/>
                </a:lnSpc>
              </a:pPr>
            </a:p>
            <a:p>
              <a:pPr algn="just" marL="685679" indent="-228560" lvl="2">
                <a:lnSpc>
                  <a:spcPts val="5038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FENNTARTÁS (45-64). Cél a munka világában elfoglalt hely megtartása, új feladatok csak az eddigi szakmai életpályával összefüggésben léphetnek be.</a:t>
              </a:r>
            </a:p>
            <a:p>
              <a:pPr algn="just" marL="320090" indent="-106697" lvl="2">
                <a:lnSpc>
                  <a:spcPts val="2273"/>
                </a:lnSpc>
              </a:pPr>
            </a:p>
            <a:p>
              <a:pPr algn="just" marL="685679" indent="-228560" lvl="2">
                <a:lnSpc>
                  <a:spcPts val="5038"/>
                </a:lnSpc>
                <a:buFont typeface="Arial"/>
                <a:buChar char="⚬"/>
              </a:pPr>
              <a:r>
                <a:rPr lang="en-US" sz="29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HANYATLÁS (65 éves kortól): csökken az aktív munkavégzés aktivitása, végül teljesen megszűnik, ami új szerepek kifejlesztését igényli.</a:t>
              </a:r>
            </a:p>
            <a:p>
              <a:pPr algn="just" marL="320090" indent="-106697" lvl="2">
                <a:lnSpc>
                  <a:spcPts val="1725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306" r="0" b="-1730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354471" y="1159804"/>
            <a:ext cx="9720779" cy="8649319"/>
            <a:chOff x="0" y="0"/>
            <a:chExt cx="12961039" cy="115324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82550" y="82550"/>
              <a:ext cx="12795885" cy="11367262"/>
            </a:xfrm>
            <a:custGeom>
              <a:avLst/>
              <a:gdLst/>
              <a:ahLst/>
              <a:cxnLst/>
              <a:rect r="r" b="b" t="t" l="l"/>
              <a:pathLst>
                <a:path h="11367262" w="12795885">
                  <a:moveTo>
                    <a:pt x="259461" y="0"/>
                  </a:moveTo>
                  <a:lnTo>
                    <a:pt x="12536424" y="0"/>
                  </a:lnTo>
                  <a:cubicBezTo>
                    <a:pt x="12605258" y="0"/>
                    <a:pt x="12671298" y="27305"/>
                    <a:pt x="12719939" y="75946"/>
                  </a:cubicBezTo>
                  <a:cubicBezTo>
                    <a:pt x="12768580" y="124587"/>
                    <a:pt x="12795885" y="190627"/>
                    <a:pt x="12795885" y="259461"/>
                  </a:cubicBezTo>
                  <a:lnTo>
                    <a:pt x="12795885" y="11107801"/>
                  </a:lnTo>
                  <a:cubicBezTo>
                    <a:pt x="12795885" y="11176635"/>
                    <a:pt x="12768580" y="11242675"/>
                    <a:pt x="12719939" y="11291316"/>
                  </a:cubicBezTo>
                  <a:cubicBezTo>
                    <a:pt x="12671298" y="11339957"/>
                    <a:pt x="12605258" y="11367262"/>
                    <a:pt x="12536424" y="11367262"/>
                  </a:cubicBezTo>
                  <a:lnTo>
                    <a:pt x="259461" y="11367262"/>
                  </a:lnTo>
                  <a:cubicBezTo>
                    <a:pt x="190627" y="11367262"/>
                    <a:pt x="124587" y="11339957"/>
                    <a:pt x="75946" y="11291316"/>
                  </a:cubicBezTo>
                  <a:cubicBezTo>
                    <a:pt x="27305" y="11242675"/>
                    <a:pt x="0" y="11176635"/>
                    <a:pt x="0" y="11107801"/>
                  </a:cubicBezTo>
                  <a:lnTo>
                    <a:pt x="0" y="259461"/>
                  </a:lnTo>
                  <a:cubicBezTo>
                    <a:pt x="0" y="190627"/>
                    <a:pt x="27305" y="124587"/>
                    <a:pt x="75946" y="75946"/>
                  </a:cubicBezTo>
                  <a:cubicBezTo>
                    <a:pt x="124587" y="27305"/>
                    <a:pt x="190627" y="0"/>
                    <a:pt x="259461" y="0"/>
                  </a:cubicBezTo>
                  <a:close/>
                </a:path>
              </a:pathLst>
            </a:custGeom>
            <a:blipFill>
              <a:blip r:embed="rId5"/>
              <a:stretch>
                <a:fillRect l="-1564" t="-726" r="-1564" b="-726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60985" cy="11532362"/>
            </a:xfrm>
            <a:custGeom>
              <a:avLst/>
              <a:gdLst/>
              <a:ahLst/>
              <a:cxnLst/>
              <a:rect r="r" b="b" t="t" l="l"/>
              <a:pathLst>
                <a:path h="11532362" w="12960985">
                  <a:moveTo>
                    <a:pt x="342011" y="0"/>
                  </a:moveTo>
                  <a:lnTo>
                    <a:pt x="12618974" y="0"/>
                  </a:lnTo>
                  <a:lnTo>
                    <a:pt x="12618974" y="82550"/>
                  </a:lnTo>
                  <a:lnTo>
                    <a:pt x="12618974" y="0"/>
                  </a:lnTo>
                  <a:cubicBezTo>
                    <a:pt x="12709652" y="0"/>
                    <a:pt x="12796647" y="36068"/>
                    <a:pt x="12860782" y="100203"/>
                  </a:cubicBezTo>
                  <a:cubicBezTo>
                    <a:pt x="12924917" y="164338"/>
                    <a:pt x="12960985" y="251333"/>
                    <a:pt x="12960985" y="342011"/>
                  </a:cubicBezTo>
                  <a:lnTo>
                    <a:pt x="12878435" y="342011"/>
                  </a:lnTo>
                  <a:lnTo>
                    <a:pt x="12960985" y="342011"/>
                  </a:lnTo>
                  <a:lnTo>
                    <a:pt x="12960985" y="11190351"/>
                  </a:lnTo>
                  <a:lnTo>
                    <a:pt x="12878435" y="11190351"/>
                  </a:lnTo>
                  <a:lnTo>
                    <a:pt x="12960985" y="11190351"/>
                  </a:lnTo>
                  <a:cubicBezTo>
                    <a:pt x="12960985" y="11281029"/>
                    <a:pt x="12924917" y="11368024"/>
                    <a:pt x="12860782" y="11432160"/>
                  </a:cubicBezTo>
                  <a:cubicBezTo>
                    <a:pt x="12796647" y="11496294"/>
                    <a:pt x="12709652" y="11532362"/>
                    <a:pt x="12618974" y="11532362"/>
                  </a:cubicBezTo>
                  <a:lnTo>
                    <a:pt x="12618974" y="11449812"/>
                  </a:lnTo>
                  <a:lnTo>
                    <a:pt x="12618974" y="11532362"/>
                  </a:lnTo>
                  <a:lnTo>
                    <a:pt x="342011" y="11532362"/>
                  </a:lnTo>
                  <a:lnTo>
                    <a:pt x="342011" y="11449812"/>
                  </a:lnTo>
                  <a:lnTo>
                    <a:pt x="342011" y="11532362"/>
                  </a:lnTo>
                  <a:cubicBezTo>
                    <a:pt x="251333" y="11532362"/>
                    <a:pt x="164338" y="11496294"/>
                    <a:pt x="100203" y="11432160"/>
                  </a:cubicBezTo>
                  <a:cubicBezTo>
                    <a:pt x="36068" y="11368151"/>
                    <a:pt x="0" y="11281156"/>
                    <a:pt x="0" y="11190351"/>
                  </a:cubicBezTo>
                  <a:lnTo>
                    <a:pt x="82550" y="11190351"/>
                  </a:lnTo>
                  <a:lnTo>
                    <a:pt x="0" y="11190351"/>
                  </a:lnTo>
                  <a:lnTo>
                    <a:pt x="0" y="342011"/>
                  </a:lnTo>
                  <a:lnTo>
                    <a:pt x="82550" y="342011"/>
                  </a:lnTo>
                  <a:lnTo>
                    <a:pt x="0" y="342011"/>
                  </a:lnTo>
                  <a:cubicBezTo>
                    <a:pt x="0" y="251333"/>
                    <a:pt x="36068" y="164338"/>
                    <a:pt x="100203" y="100203"/>
                  </a:cubicBezTo>
                  <a:cubicBezTo>
                    <a:pt x="164338" y="36068"/>
                    <a:pt x="251333" y="0"/>
                    <a:pt x="342011" y="0"/>
                  </a:cubicBezTo>
                  <a:lnTo>
                    <a:pt x="342011" y="82550"/>
                  </a:lnTo>
                  <a:lnTo>
                    <a:pt x="342011" y="0"/>
                  </a:lnTo>
                  <a:moveTo>
                    <a:pt x="342011" y="165100"/>
                  </a:moveTo>
                  <a:cubicBezTo>
                    <a:pt x="295148" y="165100"/>
                    <a:pt x="250063" y="183769"/>
                    <a:pt x="216916" y="216916"/>
                  </a:cubicBezTo>
                  <a:lnTo>
                    <a:pt x="158496" y="158496"/>
                  </a:lnTo>
                  <a:lnTo>
                    <a:pt x="216916" y="216916"/>
                  </a:lnTo>
                  <a:cubicBezTo>
                    <a:pt x="183769" y="250063"/>
                    <a:pt x="165100" y="295148"/>
                    <a:pt x="165100" y="342011"/>
                  </a:cubicBezTo>
                  <a:lnTo>
                    <a:pt x="165100" y="11190351"/>
                  </a:lnTo>
                  <a:cubicBezTo>
                    <a:pt x="165100" y="11237214"/>
                    <a:pt x="183769" y="11282299"/>
                    <a:pt x="216916" y="11315447"/>
                  </a:cubicBezTo>
                  <a:lnTo>
                    <a:pt x="158496" y="11373866"/>
                  </a:lnTo>
                  <a:lnTo>
                    <a:pt x="216916" y="11315447"/>
                  </a:lnTo>
                  <a:cubicBezTo>
                    <a:pt x="250063" y="11348593"/>
                    <a:pt x="295148" y="11367262"/>
                    <a:pt x="342011" y="11367262"/>
                  </a:cubicBezTo>
                  <a:lnTo>
                    <a:pt x="12618974" y="11367262"/>
                  </a:lnTo>
                  <a:cubicBezTo>
                    <a:pt x="12665837" y="11367262"/>
                    <a:pt x="12710922" y="11348593"/>
                    <a:pt x="12744069" y="11315447"/>
                  </a:cubicBezTo>
                  <a:lnTo>
                    <a:pt x="12802489" y="11373866"/>
                  </a:lnTo>
                  <a:lnTo>
                    <a:pt x="12744069" y="11315447"/>
                  </a:lnTo>
                  <a:cubicBezTo>
                    <a:pt x="12777216" y="11282299"/>
                    <a:pt x="12795885" y="11237214"/>
                    <a:pt x="12795885" y="11190351"/>
                  </a:cubicBezTo>
                  <a:lnTo>
                    <a:pt x="12795885" y="342011"/>
                  </a:lnTo>
                  <a:cubicBezTo>
                    <a:pt x="12795885" y="295021"/>
                    <a:pt x="12777216" y="250063"/>
                    <a:pt x="12744069" y="216916"/>
                  </a:cubicBezTo>
                  <a:lnTo>
                    <a:pt x="12802489" y="158496"/>
                  </a:lnTo>
                  <a:lnTo>
                    <a:pt x="12744069" y="216916"/>
                  </a:lnTo>
                  <a:cubicBezTo>
                    <a:pt x="12710922" y="183769"/>
                    <a:pt x="12665837" y="165100"/>
                    <a:pt x="12618974" y="165100"/>
                  </a:cubicBezTo>
                  <a:lnTo>
                    <a:pt x="342011" y="165100"/>
                  </a:lnTo>
                  <a:close/>
                </a:path>
              </a:pathLst>
            </a:custGeom>
            <a:solidFill>
              <a:srgbClr val="F3BC4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1" b="-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43750" y="4249828"/>
            <a:ext cx="6425952" cy="2051106"/>
            <a:chOff x="0" y="0"/>
            <a:chExt cx="9289200" cy="29650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289200" cy="2965030"/>
            </a:xfrm>
            <a:custGeom>
              <a:avLst/>
              <a:gdLst/>
              <a:ahLst/>
              <a:cxnLst/>
              <a:rect r="r" b="b" t="t" l="l"/>
              <a:pathLst>
                <a:path h="2965030" w="9289200">
                  <a:moveTo>
                    <a:pt x="0" y="0"/>
                  </a:moveTo>
                  <a:lnTo>
                    <a:pt x="9289200" y="0"/>
                  </a:lnTo>
                  <a:lnTo>
                    <a:pt x="9289200" y="2965030"/>
                  </a:lnTo>
                  <a:lnTo>
                    <a:pt x="0" y="29650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09550"/>
              <a:ext cx="9289200" cy="317458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896"/>
                </a:lnSpc>
              </a:pPr>
              <a:r>
                <a:rPr lang="en-US" b="true" sz="4700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Super-féle életpálya-szivárvány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631200" y="-6375800"/>
            <a:ext cx="20935968" cy="11407475"/>
            <a:chOff x="0" y="0"/>
            <a:chExt cx="27914624" cy="152099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210028"/>
            </a:xfrm>
            <a:custGeom>
              <a:avLst/>
              <a:gdLst/>
              <a:ahLst/>
              <a:cxnLst/>
              <a:rect r="r" b="b" t="t" l="l"/>
              <a:pathLst>
                <a:path h="15210028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210028"/>
                  </a:lnTo>
                  <a:lnTo>
                    <a:pt x="0" y="1521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624" r="0" b="-162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697" y="2798063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070144" y="4485667"/>
            <a:ext cx="13597597" cy="4246797"/>
            <a:chOff x="0" y="0"/>
            <a:chExt cx="18130129" cy="56623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130129" cy="5662396"/>
            </a:xfrm>
            <a:custGeom>
              <a:avLst/>
              <a:gdLst/>
              <a:ahLst/>
              <a:cxnLst/>
              <a:rect r="r" b="b" t="t" l="l"/>
              <a:pathLst>
                <a:path h="5662396" w="18130129">
                  <a:moveTo>
                    <a:pt x="0" y="0"/>
                  </a:moveTo>
                  <a:lnTo>
                    <a:pt x="18130129" y="0"/>
                  </a:lnTo>
                  <a:lnTo>
                    <a:pt x="18130129" y="5662396"/>
                  </a:lnTo>
                  <a:lnTo>
                    <a:pt x="0" y="566239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42875"/>
              <a:ext cx="18130129" cy="5805271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Önmegfigyelés - elsősorban munka jellegű helyzetekben, illetve tanulás terén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Visszajelzés kérése barátoktól, családtagoktól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Egyéni vagy csoportos önismereti foglalkozások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Önismereti tesztek kitöltése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40550" y="1622050"/>
            <a:ext cx="16515300" cy="984900"/>
            <a:chOff x="0" y="0"/>
            <a:chExt cx="22020400" cy="1313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020400" cy="1313200"/>
            </a:xfrm>
            <a:custGeom>
              <a:avLst/>
              <a:gdLst/>
              <a:ahLst/>
              <a:cxnLst/>
              <a:rect r="r" b="b" t="t" l="l"/>
              <a:pathLst>
                <a:path h="1313200" w="22020400">
                  <a:moveTo>
                    <a:pt x="0" y="0"/>
                  </a:moveTo>
                  <a:lnTo>
                    <a:pt x="22020400" y="0"/>
                  </a:lnTo>
                  <a:lnTo>
                    <a:pt x="22020400" y="1313200"/>
                  </a:lnTo>
                  <a:lnTo>
                    <a:pt x="0" y="1313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95275"/>
              <a:ext cx="22020400" cy="16084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0750"/>
                </a:lnSpc>
              </a:pPr>
              <a:r>
                <a:rPr lang="en-US" b="true" sz="6398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fejleszthető az ÖNISMERET?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631200" y="-6375800"/>
            <a:ext cx="20935968" cy="11550068"/>
            <a:chOff x="0" y="0"/>
            <a:chExt cx="27914624" cy="154000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7914600" cy="15400147"/>
            </a:xfrm>
            <a:custGeom>
              <a:avLst/>
              <a:gdLst/>
              <a:ahLst/>
              <a:cxnLst/>
              <a:rect r="r" b="b" t="t" l="l"/>
              <a:pathLst>
                <a:path h="15400147" w="27914600">
                  <a:moveTo>
                    <a:pt x="0" y="0"/>
                  </a:moveTo>
                  <a:lnTo>
                    <a:pt x="27914600" y="0"/>
                  </a:lnTo>
                  <a:lnTo>
                    <a:pt x="27914600" y="15400147"/>
                  </a:lnTo>
                  <a:lnTo>
                    <a:pt x="0" y="15400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987" r="0" b="-987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44697" y="2798063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2070192" y="3927340"/>
            <a:ext cx="13597500" cy="5733000"/>
            <a:chOff x="0" y="0"/>
            <a:chExt cx="18130000" cy="7644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130000" cy="7644000"/>
            </a:xfrm>
            <a:custGeom>
              <a:avLst/>
              <a:gdLst/>
              <a:ahLst/>
              <a:cxnLst/>
              <a:rect r="r" b="b" t="t" l="l"/>
              <a:pathLst>
                <a:path h="7644000" w="18130000">
                  <a:moveTo>
                    <a:pt x="0" y="0"/>
                  </a:moveTo>
                  <a:lnTo>
                    <a:pt x="18130000" y="0"/>
                  </a:lnTo>
                  <a:lnTo>
                    <a:pt x="18130000" y="7644000"/>
                  </a:lnTo>
                  <a:lnTo>
                    <a:pt x="0" y="76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42875"/>
              <a:ext cx="18130000" cy="77868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Olvasás, internetes információgyűjtés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Beszélgetés téged érdeklő szakmák képviselőivel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Megfigyelés - téged érdeklő foglalkozású emberek munkájának megfigyelésével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Önkéntes munka a kiválasztott szakmához tartozó civil szervezetnél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561680" y="24595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64950" y="1859375"/>
            <a:ext cx="17530384" cy="1311848"/>
            <a:chOff x="0" y="0"/>
            <a:chExt cx="23373846" cy="174913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3373845" cy="1749131"/>
            </a:xfrm>
            <a:custGeom>
              <a:avLst/>
              <a:gdLst/>
              <a:ahLst/>
              <a:cxnLst/>
              <a:rect r="r" b="b" t="t" l="l"/>
              <a:pathLst>
                <a:path h="1749131" w="23373845">
                  <a:moveTo>
                    <a:pt x="0" y="0"/>
                  </a:moveTo>
                  <a:lnTo>
                    <a:pt x="23373845" y="0"/>
                  </a:lnTo>
                  <a:lnTo>
                    <a:pt x="23373845" y="1749131"/>
                  </a:lnTo>
                  <a:lnTo>
                    <a:pt x="0" y="174913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76225"/>
              <a:ext cx="23373846" cy="2025356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0246"/>
                </a:lnSpc>
              </a:pPr>
              <a:r>
                <a:rPr lang="en-US" b="true" sz="6098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fejleszthető a PÁLYAORIENTÁCIÓ?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693" y="2500459"/>
            <a:ext cx="8534002" cy="3800475"/>
            <a:chOff x="0" y="0"/>
            <a:chExt cx="11378669" cy="5067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78669" cy="5067300"/>
            </a:xfrm>
            <a:custGeom>
              <a:avLst/>
              <a:gdLst/>
              <a:ahLst/>
              <a:cxnLst/>
              <a:rect r="r" b="b" t="t" l="l"/>
              <a:pathLst>
                <a:path h="5067300" w="11378669">
                  <a:moveTo>
                    <a:pt x="0" y="0"/>
                  </a:moveTo>
                  <a:lnTo>
                    <a:pt x="11378669" y="0"/>
                  </a:lnTo>
                  <a:lnTo>
                    <a:pt x="11378669" y="5067300"/>
                  </a:lnTo>
                  <a:lnTo>
                    <a:pt x="0" y="50673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1378669" cy="5010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7460"/>
                </a:lnSpc>
              </a:pPr>
              <a:r>
                <a:rPr lang="en-US" sz="15000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646898" y="-210192"/>
            <a:ext cx="7315200" cy="2477783"/>
            <a:chOff x="0" y="0"/>
            <a:chExt cx="9753600" cy="33037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118095" y="9258300"/>
            <a:ext cx="7315200" cy="2477783"/>
            <a:chOff x="0" y="0"/>
            <a:chExt cx="9753600" cy="33037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753600" cy="3303651"/>
            </a:xfrm>
            <a:custGeom>
              <a:avLst/>
              <a:gdLst/>
              <a:ahLst/>
              <a:cxnLst/>
              <a:rect r="r" b="b" t="t" l="l"/>
              <a:pathLst>
                <a:path h="3303651" w="9753600">
                  <a:moveTo>
                    <a:pt x="0" y="0"/>
                  </a:moveTo>
                  <a:lnTo>
                    <a:pt x="9753600" y="0"/>
                  </a:lnTo>
                  <a:lnTo>
                    <a:pt x="9753600" y="3303651"/>
                  </a:lnTo>
                  <a:lnTo>
                    <a:pt x="0" y="3303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" t="0" r="-25" b="-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1587900" y="-6248175"/>
            <a:ext cx="21037353" cy="11464512"/>
            <a:chOff x="0" y="0"/>
            <a:chExt cx="28049804" cy="152860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049854" cy="15285974"/>
            </a:xfrm>
            <a:custGeom>
              <a:avLst/>
              <a:gdLst/>
              <a:ahLst/>
              <a:cxnLst/>
              <a:rect r="r" b="b" t="t" l="l"/>
              <a:pathLst>
                <a:path h="15285974" w="28049854">
                  <a:moveTo>
                    <a:pt x="0" y="0"/>
                  </a:moveTo>
                  <a:lnTo>
                    <a:pt x="28049854" y="0"/>
                  </a:lnTo>
                  <a:lnTo>
                    <a:pt x="28049854" y="15285974"/>
                  </a:lnTo>
                  <a:lnTo>
                    <a:pt x="0" y="15285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616" r="0" b="-1617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-1587889" y="5031677"/>
            <a:ext cx="20913662" cy="11765669"/>
            <a:chOff x="0" y="0"/>
            <a:chExt cx="27884883" cy="1568755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884881" cy="15687548"/>
            </a:xfrm>
            <a:custGeom>
              <a:avLst/>
              <a:gdLst/>
              <a:ahLst/>
              <a:cxnLst/>
              <a:rect r="r" b="b" t="t" l="l"/>
              <a:pathLst>
                <a:path h="15687548" w="27884881">
                  <a:moveTo>
                    <a:pt x="0" y="0"/>
                  </a:moveTo>
                  <a:lnTo>
                    <a:pt x="27884881" y="0"/>
                  </a:lnTo>
                  <a:lnTo>
                    <a:pt x="27884881" y="15687548"/>
                  </a:lnTo>
                  <a:lnTo>
                    <a:pt x="0" y="1568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871035" y="3428988"/>
            <a:ext cx="15976284" cy="7145756"/>
            <a:chOff x="0" y="0"/>
            <a:chExt cx="21301712" cy="95276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301711" cy="9527667"/>
            </a:xfrm>
            <a:custGeom>
              <a:avLst/>
              <a:gdLst/>
              <a:ahLst/>
              <a:cxnLst/>
              <a:rect r="r" b="b" t="t" l="l"/>
              <a:pathLst>
                <a:path h="9527667" w="21301711">
                  <a:moveTo>
                    <a:pt x="0" y="0"/>
                  </a:moveTo>
                  <a:lnTo>
                    <a:pt x="21301711" y="0"/>
                  </a:lnTo>
                  <a:lnTo>
                    <a:pt x="21301711" y="9527667"/>
                  </a:lnTo>
                  <a:lnTo>
                    <a:pt x="0" y="952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" t="0" r="-3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38350" y="4176849"/>
            <a:ext cx="13981500" cy="5733000"/>
            <a:chOff x="0" y="0"/>
            <a:chExt cx="18642000" cy="7644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642000" cy="7644000"/>
            </a:xfrm>
            <a:custGeom>
              <a:avLst/>
              <a:gdLst/>
              <a:ahLst/>
              <a:cxnLst/>
              <a:rect r="r" b="b" t="t" l="l"/>
              <a:pathLst>
                <a:path h="7644000" w="18642000">
                  <a:moveTo>
                    <a:pt x="0" y="0"/>
                  </a:moveTo>
                  <a:lnTo>
                    <a:pt x="18642000" y="0"/>
                  </a:lnTo>
                  <a:lnTo>
                    <a:pt x="18642000" y="7644000"/>
                  </a:lnTo>
                  <a:lnTo>
                    <a:pt x="0" y="7644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42875"/>
              <a:ext cx="18642000" cy="778687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Internetes adatböngészés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Pályaorientációs szakemberrel való beszélgetés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Téged körülvevő felnőttek tapasztalatainak begyűjtése ( pl. milyen könnyű vagy nehéz állást találni, mennyi ideig tartott a keresés, stb.)</a:t>
              </a:r>
            </a:p>
            <a:p>
              <a:pPr algn="just" marL="320053" indent="-106684" lvl="2">
                <a:lnSpc>
                  <a:spcPts val="2351"/>
                </a:lnSpc>
              </a:pPr>
            </a:p>
            <a:p>
              <a:pPr algn="just" marL="697943" indent="-232648" lvl="2">
                <a:lnSpc>
                  <a:spcPts val="5128"/>
                </a:lnSpc>
                <a:buFont typeface="Arial"/>
                <a:buChar char="⚬"/>
              </a:pPr>
              <a:r>
                <a:rPr lang="en-US" sz="3052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Önkéntes munka különböző civil szervezeteknél, akik munkaadóként is működnek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75555" y="0"/>
            <a:ext cx="3196445" cy="1128745"/>
            <a:chOff x="0" y="0"/>
            <a:chExt cx="4261927" cy="150499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61866" cy="1504950"/>
            </a:xfrm>
            <a:custGeom>
              <a:avLst/>
              <a:gdLst/>
              <a:ahLst/>
              <a:cxnLst/>
              <a:rect r="r" b="b" t="t" l="l"/>
              <a:pathLst>
                <a:path h="1504950" w="4261866">
                  <a:moveTo>
                    <a:pt x="0" y="0"/>
                  </a:moveTo>
                  <a:lnTo>
                    <a:pt x="4261866" y="0"/>
                  </a:lnTo>
                  <a:lnTo>
                    <a:pt x="4261866" y="1504950"/>
                  </a:lnTo>
                  <a:lnTo>
                    <a:pt x="0" y="1504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2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80625" y="1372500"/>
            <a:ext cx="16500300" cy="2383102"/>
            <a:chOff x="0" y="0"/>
            <a:chExt cx="22000400" cy="31774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000400" cy="3177469"/>
            </a:xfrm>
            <a:custGeom>
              <a:avLst/>
              <a:gdLst/>
              <a:ahLst/>
              <a:cxnLst/>
              <a:rect r="r" b="b" t="t" l="l"/>
              <a:pathLst>
                <a:path h="3177469" w="22000400">
                  <a:moveTo>
                    <a:pt x="0" y="0"/>
                  </a:moveTo>
                  <a:lnTo>
                    <a:pt x="22000400" y="0"/>
                  </a:lnTo>
                  <a:lnTo>
                    <a:pt x="22000400" y="3177469"/>
                  </a:lnTo>
                  <a:lnTo>
                    <a:pt x="0" y="31774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66700"/>
              <a:ext cx="22000400" cy="3444169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9742"/>
                </a:lnSpc>
              </a:pPr>
              <a:r>
                <a:rPr lang="en-US" b="true" sz="5798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Hogyan fejleszthetőek a MUNKAERŐ PIACI ISMERETEK?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483097" y="1378302"/>
            <a:ext cx="5290735" cy="1868291"/>
            <a:chOff x="0" y="0"/>
            <a:chExt cx="7054313" cy="24910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54342" cy="2491105"/>
            </a:xfrm>
            <a:custGeom>
              <a:avLst/>
              <a:gdLst/>
              <a:ahLst/>
              <a:cxnLst/>
              <a:rect r="r" b="b" t="t" l="l"/>
              <a:pathLst>
                <a:path h="2491105" w="7054342">
                  <a:moveTo>
                    <a:pt x="0" y="0"/>
                  </a:moveTo>
                  <a:lnTo>
                    <a:pt x="7054342" y="0"/>
                  </a:lnTo>
                  <a:lnTo>
                    <a:pt x="7054342" y="2491105"/>
                  </a:lnTo>
                  <a:lnTo>
                    <a:pt x="0" y="2491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306" r="0" b="-17305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86751" y="6158307"/>
            <a:ext cx="6450970" cy="2717900"/>
          </a:xfrm>
          <a:custGeom>
            <a:avLst/>
            <a:gdLst/>
            <a:ahLst/>
            <a:cxnLst/>
            <a:rect r="r" b="b" t="t" l="l"/>
            <a:pathLst>
              <a:path h="2717900" w="6450970">
                <a:moveTo>
                  <a:pt x="0" y="0"/>
                </a:moveTo>
                <a:lnTo>
                  <a:pt x="6450970" y="0"/>
                </a:lnTo>
                <a:lnTo>
                  <a:pt x="6450970" y="2717900"/>
                </a:lnTo>
                <a:lnTo>
                  <a:pt x="0" y="2717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02100" y="5760839"/>
            <a:ext cx="4465464" cy="810564"/>
          </a:xfrm>
          <a:custGeom>
            <a:avLst/>
            <a:gdLst/>
            <a:ahLst/>
            <a:cxnLst/>
            <a:rect r="r" b="b" t="t" l="l"/>
            <a:pathLst>
              <a:path h="810564" w="4465464">
                <a:moveTo>
                  <a:pt x="0" y="0"/>
                </a:moveTo>
                <a:lnTo>
                  <a:pt x="4465464" y="0"/>
                </a:lnTo>
                <a:lnTo>
                  <a:pt x="4465464" y="810564"/>
                </a:lnTo>
                <a:lnTo>
                  <a:pt x="0" y="81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53528" y="6158307"/>
            <a:ext cx="6450970" cy="2717900"/>
          </a:xfrm>
          <a:custGeom>
            <a:avLst/>
            <a:gdLst/>
            <a:ahLst/>
            <a:cxnLst/>
            <a:rect r="r" b="b" t="t" l="l"/>
            <a:pathLst>
              <a:path h="2717900" w="6450970">
                <a:moveTo>
                  <a:pt x="0" y="0"/>
                </a:moveTo>
                <a:lnTo>
                  <a:pt x="6450970" y="0"/>
                </a:lnTo>
                <a:lnTo>
                  <a:pt x="6450970" y="2717900"/>
                </a:lnTo>
                <a:lnTo>
                  <a:pt x="0" y="2717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452861" y="5760839"/>
            <a:ext cx="4465464" cy="810564"/>
          </a:xfrm>
          <a:custGeom>
            <a:avLst/>
            <a:gdLst/>
            <a:ahLst/>
            <a:cxnLst/>
            <a:rect r="r" b="b" t="t" l="l"/>
            <a:pathLst>
              <a:path h="810564" w="4465464">
                <a:moveTo>
                  <a:pt x="0" y="0"/>
                </a:moveTo>
                <a:lnTo>
                  <a:pt x="4465464" y="0"/>
                </a:lnTo>
                <a:lnTo>
                  <a:pt x="4465464" y="810564"/>
                </a:lnTo>
                <a:lnTo>
                  <a:pt x="0" y="8105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202100" y="5960385"/>
            <a:ext cx="4465464" cy="514350"/>
            <a:chOff x="0" y="0"/>
            <a:chExt cx="5953952" cy="685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953952" cy="685800"/>
            </a:xfrm>
            <a:custGeom>
              <a:avLst/>
              <a:gdLst/>
              <a:ahLst/>
              <a:cxnLst/>
              <a:rect r="r" b="b" t="t" l="l"/>
              <a:pathLst>
                <a:path h="685800" w="5953952">
                  <a:moveTo>
                    <a:pt x="0" y="0"/>
                  </a:moveTo>
                  <a:lnTo>
                    <a:pt x="5953952" y="0"/>
                  </a:lnTo>
                  <a:lnTo>
                    <a:pt x="595395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33350"/>
              <a:ext cx="595395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Készítették: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239849" y="3823119"/>
            <a:ext cx="11808300" cy="1742484"/>
            <a:chOff x="0" y="0"/>
            <a:chExt cx="15744400" cy="232331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5744400" cy="2323312"/>
            </a:xfrm>
            <a:custGeom>
              <a:avLst/>
              <a:gdLst/>
              <a:ahLst/>
              <a:cxnLst/>
              <a:rect r="r" b="b" t="t" l="l"/>
              <a:pathLst>
                <a:path h="2323312" w="15744400">
                  <a:moveTo>
                    <a:pt x="0" y="0"/>
                  </a:moveTo>
                  <a:lnTo>
                    <a:pt x="15744400" y="0"/>
                  </a:lnTo>
                  <a:lnTo>
                    <a:pt x="15744400" y="2323312"/>
                  </a:lnTo>
                  <a:lnTo>
                    <a:pt x="0" y="23233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52425"/>
              <a:ext cx="15744400" cy="2675737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3045"/>
                </a:lnSpc>
              </a:pPr>
              <a:r>
                <a:rPr lang="en-US" b="true" sz="7765">
                  <a:solidFill>
                    <a:srgbClr val="C050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Köszönjük a figyelmet!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144000" y="5952702"/>
            <a:ext cx="4973229" cy="514350"/>
            <a:chOff x="0" y="0"/>
            <a:chExt cx="6630972" cy="685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30972" cy="685800"/>
            </a:xfrm>
            <a:custGeom>
              <a:avLst/>
              <a:gdLst/>
              <a:ahLst/>
              <a:cxnLst/>
              <a:rect r="r" b="b" t="t" l="l"/>
              <a:pathLst>
                <a:path h="685800" w="6630972">
                  <a:moveTo>
                    <a:pt x="0" y="0"/>
                  </a:moveTo>
                  <a:lnTo>
                    <a:pt x="6630972" y="0"/>
                  </a:lnTo>
                  <a:lnTo>
                    <a:pt x="6630972" y="685800"/>
                  </a:lnTo>
                  <a:lnTo>
                    <a:pt x="0" y="685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33350"/>
              <a:ext cx="6630972" cy="819150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040"/>
                </a:lnSpc>
              </a:pPr>
              <a:r>
                <a:rPr lang="en-US" b="true" sz="300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További információk: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806044" y="7266055"/>
            <a:ext cx="6212384" cy="580390"/>
            <a:chOff x="0" y="0"/>
            <a:chExt cx="8283179" cy="77385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283179" cy="773853"/>
            </a:xfrm>
            <a:custGeom>
              <a:avLst/>
              <a:gdLst/>
              <a:ahLst/>
              <a:cxnLst/>
              <a:rect r="r" b="b" t="t" l="l"/>
              <a:pathLst>
                <a:path h="773853" w="8283179">
                  <a:moveTo>
                    <a:pt x="0" y="0"/>
                  </a:moveTo>
                  <a:lnTo>
                    <a:pt x="8283179" y="0"/>
                  </a:lnTo>
                  <a:lnTo>
                    <a:pt x="8283179" y="773853"/>
                  </a:lnTo>
                  <a:lnTo>
                    <a:pt x="0" y="7738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61925"/>
              <a:ext cx="8283179" cy="9357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Molnár Kriszta, TANDEM, n.o.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96999" y="6966017"/>
            <a:ext cx="5564029" cy="1454107"/>
            <a:chOff x="0" y="0"/>
            <a:chExt cx="7418705" cy="193880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418705" cy="1938809"/>
            </a:xfrm>
            <a:custGeom>
              <a:avLst/>
              <a:gdLst/>
              <a:ahLst/>
              <a:cxnLst/>
              <a:rect r="r" b="b" t="t" l="l"/>
              <a:pathLst>
                <a:path h="1938809" w="7418705">
                  <a:moveTo>
                    <a:pt x="0" y="0"/>
                  </a:moveTo>
                  <a:lnTo>
                    <a:pt x="7418705" y="0"/>
                  </a:lnTo>
                  <a:lnTo>
                    <a:pt x="7418705" y="1938809"/>
                  </a:lnTo>
                  <a:lnTo>
                    <a:pt x="0" y="193880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61925"/>
              <a:ext cx="7418705" cy="210073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www.jatszoteralapitvany.hu</a:t>
              </a:r>
            </a:p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/iranytu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156994" y="1230430"/>
            <a:ext cx="9073881" cy="4042941"/>
            <a:chOff x="0" y="0"/>
            <a:chExt cx="12098508" cy="539058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98508" cy="5390588"/>
            </a:xfrm>
            <a:custGeom>
              <a:avLst/>
              <a:gdLst/>
              <a:ahLst/>
              <a:cxnLst/>
              <a:rect r="r" b="b" t="t" l="l"/>
              <a:pathLst>
                <a:path h="5390588" w="12098508">
                  <a:moveTo>
                    <a:pt x="0" y="0"/>
                  </a:moveTo>
                  <a:lnTo>
                    <a:pt x="12098508" y="0"/>
                  </a:lnTo>
                  <a:lnTo>
                    <a:pt x="12098508" y="5390588"/>
                  </a:lnTo>
                  <a:lnTo>
                    <a:pt x="0" y="53905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2098508" cy="533343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18563"/>
                </a:lnSpc>
              </a:pPr>
              <a:r>
                <a:rPr lang="en-US" sz="15947">
                  <a:solidFill>
                    <a:srgbClr val="C3EAE9"/>
                  </a:solidFill>
                  <a:latin typeface="Alatsi"/>
                  <a:ea typeface="Alatsi"/>
                  <a:cs typeface="Alatsi"/>
                  <a:sym typeface="Alatsi"/>
                </a:rPr>
                <a:t>THESIS DEFENSE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071" y="0"/>
            <a:ext cx="18319071" cy="10063354"/>
            <a:chOff x="0" y="0"/>
            <a:chExt cx="24425428" cy="134178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425402" cy="13417804"/>
            </a:xfrm>
            <a:custGeom>
              <a:avLst/>
              <a:gdLst/>
              <a:ahLst/>
              <a:cxnLst/>
              <a:rect r="r" b="b" t="t" l="l"/>
              <a:pathLst>
                <a:path h="13417804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13417804"/>
                  </a:lnTo>
                  <a:lnTo>
                    <a:pt x="0" y="13417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21" r="0" b="-182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483097" y="1378302"/>
            <a:ext cx="5290735" cy="1868291"/>
            <a:chOff x="0" y="0"/>
            <a:chExt cx="7054313" cy="249105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054342" cy="2491105"/>
            </a:xfrm>
            <a:custGeom>
              <a:avLst/>
              <a:gdLst/>
              <a:ahLst/>
              <a:cxnLst/>
              <a:rect r="r" b="b" t="t" l="l"/>
              <a:pathLst>
                <a:path h="2491105" w="7054342">
                  <a:moveTo>
                    <a:pt x="0" y="0"/>
                  </a:moveTo>
                  <a:lnTo>
                    <a:pt x="7054342" y="0"/>
                  </a:lnTo>
                  <a:lnTo>
                    <a:pt x="7054342" y="2491105"/>
                  </a:lnTo>
                  <a:lnTo>
                    <a:pt x="0" y="2491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057125" y="4672629"/>
            <a:ext cx="3677273" cy="1201485"/>
            <a:chOff x="0" y="0"/>
            <a:chExt cx="4903031" cy="16019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903089" cy="1601978"/>
            </a:xfrm>
            <a:custGeom>
              <a:avLst/>
              <a:gdLst/>
              <a:ahLst/>
              <a:cxnLst/>
              <a:rect r="r" b="b" t="t" l="l"/>
              <a:pathLst>
                <a:path h="1601978" w="4903089">
                  <a:moveTo>
                    <a:pt x="0" y="0"/>
                  </a:moveTo>
                  <a:lnTo>
                    <a:pt x="4903089" y="0"/>
                  </a:lnTo>
                  <a:lnTo>
                    <a:pt x="4903089" y="1601978"/>
                  </a:lnTo>
                  <a:lnTo>
                    <a:pt x="0" y="1601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1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468467" y="4588704"/>
            <a:ext cx="1548879" cy="1209548"/>
            <a:chOff x="0" y="0"/>
            <a:chExt cx="2065172" cy="161273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65147" cy="1612773"/>
            </a:xfrm>
            <a:custGeom>
              <a:avLst/>
              <a:gdLst/>
              <a:ahLst/>
              <a:cxnLst/>
              <a:rect r="r" b="b" t="t" l="l"/>
              <a:pathLst>
                <a:path h="1612773" w="2065147">
                  <a:moveTo>
                    <a:pt x="0" y="0"/>
                  </a:moveTo>
                  <a:lnTo>
                    <a:pt x="2065147" y="0"/>
                  </a:lnTo>
                  <a:lnTo>
                    <a:pt x="2065147" y="1612773"/>
                  </a:lnTo>
                  <a:lnTo>
                    <a:pt x="0" y="1612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9" t="0" r="-131" b="2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749161" y="4725319"/>
            <a:ext cx="3214703" cy="1072933"/>
            <a:chOff x="0" y="0"/>
            <a:chExt cx="4286271" cy="143057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286250" cy="1430528"/>
            </a:xfrm>
            <a:custGeom>
              <a:avLst/>
              <a:gdLst/>
              <a:ahLst/>
              <a:cxnLst/>
              <a:rect r="r" b="b" t="t" l="l"/>
              <a:pathLst>
                <a:path h="1430528" w="4286250">
                  <a:moveTo>
                    <a:pt x="0" y="0"/>
                  </a:moveTo>
                  <a:lnTo>
                    <a:pt x="4286250" y="0"/>
                  </a:lnTo>
                  <a:lnTo>
                    <a:pt x="4286250" y="1430528"/>
                  </a:lnTo>
                  <a:lnTo>
                    <a:pt x="0" y="1430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54" r="0" b="-257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658581" y="8152448"/>
            <a:ext cx="5168652" cy="1257747"/>
            <a:chOff x="0" y="0"/>
            <a:chExt cx="6891536" cy="167699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891528" cy="1677035"/>
            </a:xfrm>
            <a:custGeom>
              <a:avLst/>
              <a:gdLst/>
              <a:ahLst/>
              <a:cxnLst/>
              <a:rect r="r" b="b" t="t" l="l"/>
              <a:pathLst>
                <a:path h="1677035" w="6891528">
                  <a:moveTo>
                    <a:pt x="0" y="0"/>
                  </a:moveTo>
                  <a:lnTo>
                    <a:pt x="6891528" y="0"/>
                  </a:lnTo>
                  <a:lnTo>
                    <a:pt x="6891528" y="1677035"/>
                  </a:lnTo>
                  <a:lnTo>
                    <a:pt x="0" y="1677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47" r="0" b="-44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-31071" y="9803466"/>
            <a:ext cx="18319071" cy="519776"/>
            <a:chOff x="0" y="0"/>
            <a:chExt cx="24425428" cy="6930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425402" cy="693039"/>
            </a:xfrm>
            <a:custGeom>
              <a:avLst/>
              <a:gdLst/>
              <a:ahLst/>
              <a:cxnLst/>
              <a:rect r="r" b="b" t="t" l="l"/>
              <a:pathLst>
                <a:path h="693039" w="24425402">
                  <a:moveTo>
                    <a:pt x="0" y="0"/>
                  </a:moveTo>
                  <a:lnTo>
                    <a:pt x="24425402" y="0"/>
                  </a:lnTo>
                  <a:lnTo>
                    <a:pt x="24425402" y="693039"/>
                  </a:lnTo>
                  <a:lnTo>
                    <a:pt x="0" y="693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7306" r="0" b="-17305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861336" y="6319579"/>
            <a:ext cx="14534257" cy="1680044"/>
            <a:chOff x="0" y="0"/>
            <a:chExt cx="19379009" cy="224005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9379009" cy="2240059"/>
            </a:xfrm>
            <a:custGeom>
              <a:avLst/>
              <a:gdLst/>
              <a:ahLst/>
              <a:cxnLst/>
              <a:rect r="r" b="b" t="t" l="l"/>
              <a:pathLst>
                <a:path h="2240059" w="19379009">
                  <a:moveTo>
                    <a:pt x="0" y="0"/>
                  </a:moveTo>
                  <a:lnTo>
                    <a:pt x="19379009" y="0"/>
                  </a:lnTo>
                  <a:lnTo>
                    <a:pt x="19379009" y="2240059"/>
                  </a:lnTo>
                  <a:lnTo>
                    <a:pt x="0" y="22400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23825"/>
              <a:ext cx="19379009" cy="23638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Projektünk címe: Iránytű vol.2 | Azonosítószáma: 2023-1-HU01-KA220-YOU-000160767</a:t>
              </a:r>
            </a:p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Megvalósítási időszak: 2023. november 1. – 2025. június 30.</a:t>
              </a:r>
            </a:p>
            <a:p>
              <a:pPr algn="ctr">
                <a:lnSpc>
                  <a:spcPts val="4520"/>
                </a:lnSpc>
              </a:pPr>
              <a:r>
                <a:rPr lang="en-US" sz="269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Támogatási összeg: 120.000 EUR | Támogatási intenzitás: 100%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579938" y="3694268"/>
            <a:ext cx="7128123" cy="580390"/>
            <a:chOff x="0" y="0"/>
            <a:chExt cx="9504164" cy="77385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504164" cy="773853"/>
            </a:xfrm>
            <a:custGeom>
              <a:avLst/>
              <a:gdLst/>
              <a:ahLst/>
              <a:cxnLst/>
              <a:rect r="r" b="b" t="t" l="l"/>
              <a:pathLst>
                <a:path h="773853" w="9504164">
                  <a:moveTo>
                    <a:pt x="0" y="0"/>
                  </a:moveTo>
                  <a:lnTo>
                    <a:pt x="9504164" y="0"/>
                  </a:lnTo>
                  <a:lnTo>
                    <a:pt x="9504164" y="773853"/>
                  </a:lnTo>
                  <a:lnTo>
                    <a:pt x="0" y="7738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61925"/>
              <a:ext cx="9504164" cy="93577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5710"/>
                </a:lnSpc>
              </a:pPr>
              <a:r>
                <a:rPr lang="en-US" sz="33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Projektet megvalósító partnerek: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DAGk5rs7-U8</dc:identifier>
  <dcterms:modified xsi:type="dcterms:W3CDTF">2011-08-01T06:04:30Z</dcterms:modified>
  <cp:revision>1</cp:revision>
  <dc:title>Pályaorientáció módszertani tréning_A pályaorientáció három alappillére</dc:title>
</cp:coreProperties>
</file>