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Montserrat Bold" charset="1" panose="00000800000000000000"/>
      <p:regular r:id="rId20"/>
    </p:embeddedFont>
    <p:embeddedFont>
      <p:font typeface="Alatsi" charset="1" panose="00000500000000000000"/>
      <p:regular r:id="rId22"/>
    </p:embeddedFont>
    <p:embeddedFont>
      <p:font typeface="Montserrat" charset="1" panose="00000500000000000000"/>
      <p:regular r:id="rId23"/>
    </p:embeddedFont>
    <p:embeddedFont>
      <p:font typeface="Open Sans" charset="1" panose="0000000000000000000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2.xml" Type="http://schemas.openxmlformats.org/officeDocument/2006/relationships/notes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32" Target="fonts/font32.fntdata" Type="http://schemas.openxmlformats.org/officeDocument/2006/relationships/font"/><Relationship Id="rId33" Target="notesSlides/notesSlide11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2.pn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4.png" Type="http://schemas.openxmlformats.org/officeDocument/2006/relationships/image"/><Relationship Id="rId9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306" r="0" b="-1730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-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519167" y="3504384"/>
            <a:ext cx="17249700" cy="3066600"/>
            <a:chOff x="0" y="0"/>
            <a:chExt cx="22999600" cy="4088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999601" cy="4088800"/>
            </a:xfrm>
            <a:custGeom>
              <a:avLst/>
              <a:gdLst/>
              <a:ahLst/>
              <a:cxnLst/>
              <a:rect r="r" b="b" t="t" l="l"/>
              <a:pathLst>
                <a:path h="4088800" w="22999601">
                  <a:moveTo>
                    <a:pt x="0" y="0"/>
                  </a:moveTo>
                  <a:lnTo>
                    <a:pt x="22999601" y="0"/>
                  </a:lnTo>
                  <a:lnTo>
                    <a:pt x="22999601" y="4088800"/>
                  </a:lnTo>
                  <a:lnTo>
                    <a:pt x="0" y="4088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0"/>
              <a:ext cx="22999600" cy="44698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946"/>
                </a:lnSpc>
              </a:pPr>
              <a:r>
                <a:rPr lang="en-US" b="true" sz="830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Growth mindset a pályaválasztási tanácsadásban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568952" y="8540286"/>
            <a:ext cx="4136635" cy="1006615"/>
            <a:chOff x="0" y="0"/>
            <a:chExt cx="5515513" cy="13421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515483" cy="1342136"/>
            </a:xfrm>
            <a:custGeom>
              <a:avLst/>
              <a:gdLst/>
              <a:ahLst/>
              <a:cxnLst/>
              <a:rect r="r" b="b" t="t" l="l"/>
              <a:pathLst>
                <a:path h="1342136" w="5515483">
                  <a:moveTo>
                    <a:pt x="0" y="0"/>
                  </a:moveTo>
                  <a:lnTo>
                    <a:pt x="5515483" y="0"/>
                  </a:lnTo>
                  <a:lnTo>
                    <a:pt x="5515483" y="1342136"/>
                  </a:lnTo>
                  <a:lnTo>
                    <a:pt x="0" y="134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47" r="0" b="-4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071" y="0"/>
            <a:ext cx="18319071" cy="10323242"/>
            <a:chOff x="0" y="0"/>
            <a:chExt cx="24425428" cy="137643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25402" cy="13764261"/>
            </a:xfrm>
            <a:custGeom>
              <a:avLst/>
              <a:gdLst/>
              <a:ahLst/>
              <a:cxnLst/>
              <a:rect r="r" b="b" t="t" l="l"/>
              <a:pathLst>
                <a:path h="13764261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764261"/>
                  </a:lnTo>
                  <a:lnTo>
                    <a:pt x="0" y="13764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17" r="0" b="-517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31071" y="9644314"/>
            <a:ext cx="18319071" cy="678928"/>
            <a:chOff x="0" y="0"/>
            <a:chExt cx="24425428" cy="90523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25402" cy="905256"/>
            </a:xfrm>
            <a:custGeom>
              <a:avLst/>
              <a:gdLst/>
              <a:ahLst/>
              <a:cxnLst/>
              <a:rect r="r" b="b" t="t" l="l"/>
              <a:pathLst>
                <a:path h="905256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905256"/>
                  </a:lnTo>
                  <a:lnTo>
                    <a:pt x="0" y="905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528" r="0" b="-152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-2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600350" y="1554720"/>
            <a:ext cx="15087300" cy="2471400"/>
            <a:chOff x="0" y="0"/>
            <a:chExt cx="20116400" cy="3295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116400" cy="3295200"/>
            </a:xfrm>
            <a:custGeom>
              <a:avLst/>
              <a:gdLst/>
              <a:ahLst/>
              <a:cxnLst/>
              <a:rect r="r" b="b" t="t" l="l"/>
              <a:pathLst>
                <a:path h="3295200" w="20116400">
                  <a:moveTo>
                    <a:pt x="0" y="0"/>
                  </a:moveTo>
                  <a:lnTo>
                    <a:pt x="20116400" y="0"/>
                  </a:lnTo>
                  <a:lnTo>
                    <a:pt x="20116400" y="3295200"/>
                  </a:lnTo>
                  <a:lnTo>
                    <a:pt x="0" y="3295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14325"/>
              <a:ext cx="20116400" cy="36095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1239"/>
                </a:lnSpc>
              </a:pPr>
              <a:r>
                <a:rPr lang="en-US" b="true" sz="669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Growth mindset a pályaválasztási tanácsadásban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17355" y="4457913"/>
            <a:ext cx="16453200" cy="4957800"/>
            <a:chOff x="0" y="0"/>
            <a:chExt cx="21937600" cy="6610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937600" cy="6610400"/>
            </a:xfrm>
            <a:custGeom>
              <a:avLst/>
              <a:gdLst/>
              <a:ahLst/>
              <a:cxnLst/>
              <a:rect r="r" b="b" t="t" l="l"/>
              <a:pathLst>
                <a:path h="6610400" w="21937600">
                  <a:moveTo>
                    <a:pt x="0" y="0"/>
                  </a:moveTo>
                  <a:lnTo>
                    <a:pt x="21937600" y="0"/>
                  </a:lnTo>
                  <a:lnTo>
                    <a:pt x="21937600" y="6610400"/>
                  </a:lnTo>
                  <a:lnTo>
                    <a:pt x="0" y="6610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00025"/>
              <a:ext cx="21937600" cy="68104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>
                <a:lnSpc>
                  <a:spcPts val="5812"/>
                </a:lnSpc>
              </a:pPr>
              <a:r>
                <a:rPr lang="en-US" sz="314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pályaválasztási tanácsadás folyamataiban alapvető szerepe van annak, hogy a diákok a döntéseikben ne csupán jelenlegi képességeikre koncentráljanak, hanem </a:t>
              </a:r>
              <a:r>
                <a:rPr lang="en-US" b="true" sz="314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lássák a fejlődés és tanulás lehetőségét</a:t>
              </a:r>
              <a:r>
                <a:rPr lang="en-US" sz="314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Az itt bemutatott szemléletmód segítheti Őket abban, hogy </a:t>
              </a:r>
              <a:r>
                <a:rPr lang="en-US" b="true" sz="314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magabiztosan nézzenek szembe a kihívásokkal</a:t>
              </a:r>
              <a:r>
                <a:rPr lang="en-US" sz="314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és </a:t>
              </a:r>
              <a:r>
                <a:rPr lang="en-US" b="true" sz="314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leküzdjék a kudarctól való félelmet</a:t>
              </a:r>
              <a:r>
                <a:rPr lang="en-US" sz="314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Ez a hozzáállás továbbá kulcsfontosságú a mai munkaerőpiacon is, ahol a folyamatos fejlődés és alkalmazkodás elengedhetetlen a sikerhez.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071" y="0"/>
            <a:ext cx="18319071" cy="10323242"/>
            <a:chOff x="0" y="0"/>
            <a:chExt cx="24425428" cy="137643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25402" cy="13764261"/>
            </a:xfrm>
            <a:custGeom>
              <a:avLst/>
              <a:gdLst/>
              <a:ahLst/>
              <a:cxnLst/>
              <a:rect r="r" b="b" t="t" l="l"/>
              <a:pathLst>
                <a:path h="13764261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764261"/>
                  </a:lnTo>
                  <a:lnTo>
                    <a:pt x="0" y="13764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17" r="0" b="-517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31071" y="9644314"/>
            <a:ext cx="18319071" cy="678928"/>
            <a:chOff x="0" y="0"/>
            <a:chExt cx="24425428" cy="90523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25402" cy="905256"/>
            </a:xfrm>
            <a:custGeom>
              <a:avLst/>
              <a:gdLst/>
              <a:ahLst/>
              <a:cxnLst/>
              <a:rect r="r" b="b" t="t" l="l"/>
              <a:pathLst>
                <a:path h="905256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905256"/>
                  </a:lnTo>
                  <a:lnTo>
                    <a:pt x="0" y="905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528" r="0" b="-152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32743" y="136702"/>
            <a:ext cx="3196445" cy="1128745"/>
            <a:chOff x="0" y="0"/>
            <a:chExt cx="4261927" cy="150499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-2"/>
              </a:stretch>
            </a:blipFill>
          </p:spPr>
        </p:sp>
      </p:grpSp>
      <p:sp>
        <p:nvSpPr>
          <p:cNvPr name="AutoShape 11" id="11"/>
          <p:cNvSpPr/>
          <p:nvPr/>
        </p:nvSpPr>
        <p:spPr>
          <a:xfrm rot="5431921">
            <a:off x="6076174" y="5986095"/>
            <a:ext cx="6154702" cy="0"/>
          </a:xfrm>
          <a:prstGeom prst="line">
            <a:avLst/>
          </a:prstGeom>
          <a:ln cap="rnd" w="28575">
            <a:solidFill>
              <a:srgbClr val="F3BC46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2" id="12"/>
          <p:cNvGrpSpPr/>
          <p:nvPr/>
        </p:nvGrpSpPr>
        <p:grpSpPr>
          <a:xfrm rot="0">
            <a:off x="3861679" y="2283196"/>
            <a:ext cx="1420641" cy="1589529"/>
            <a:chOff x="0" y="0"/>
            <a:chExt cx="1894188" cy="211937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205" cy="2119376"/>
            </a:xfrm>
            <a:custGeom>
              <a:avLst/>
              <a:gdLst/>
              <a:ahLst/>
              <a:cxnLst/>
              <a:rect r="r" b="b" t="t" l="l"/>
              <a:pathLst>
                <a:path h="2119376" w="1894205">
                  <a:moveTo>
                    <a:pt x="0" y="0"/>
                  </a:moveTo>
                  <a:lnTo>
                    <a:pt x="1894205" y="0"/>
                  </a:lnTo>
                  <a:lnTo>
                    <a:pt x="1894205" y="2119376"/>
                  </a:lnTo>
                  <a:lnTo>
                    <a:pt x="0" y="2119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1" r="0" b="-13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272780" y="2500444"/>
            <a:ext cx="1005882" cy="1202849"/>
            <a:chOff x="0" y="0"/>
            <a:chExt cx="1341176" cy="16037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41120" cy="1603756"/>
            </a:xfrm>
            <a:custGeom>
              <a:avLst/>
              <a:gdLst/>
              <a:ahLst/>
              <a:cxnLst/>
              <a:rect r="r" b="b" t="t" l="l"/>
              <a:pathLst>
                <a:path h="1603756" w="1341120">
                  <a:moveTo>
                    <a:pt x="0" y="0"/>
                  </a:moveTo>
                  <a:lnTo>
                    <a:pt x="1341120" y="0"/>
                  </a:lnTo>
                  <a:lnTo>
                    <a:pt x="1341120" y="1603756"/>
                  </a:lnTo>
                  <a:lnTo>
                    <a:pt x="0" y="1603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59" r="-4" b="-62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0" y="1313071"/>
            <a:ext cx="9194100" cy="1045200"/>
            <a:chOff x="0" y="0"/>
            <a:chExt cx="12258800" cy="1393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258800" cy="1393600"/>
            </a:xfrm>
            <a:custGeom>
              <a:avLst/>
              <a:gdLst/>
              <a:ahLst/>
              <a:cxnLst/>
              <a:rect r="r" b="b" t="t" l="l"/>
              <a:pathLst>
                <a:path h="1393600" w="12258800">
                  <a:moveTo>
                    <a:pt x="0" y="0"/>
                  </a:moveTo>
                  <a:lnTo>
                    <a:pt x="12258800" y="0"/>
                  </a:lnTo>
                  <a:lnTo>
                    <a:pt x="12258800" y="1393600"/>
                  </a:lnTo>
                  <a:lnTo>
                    <a:pt x="0" y="1393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14325"/>
              <a:ext cx="12258800" cy="1707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1239"/>
                </a:lnSpc>
              </a:pPr>
              <a:r>
                <a:rPr lang="en-US" b="true" sz="669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Growth mindset 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-53646" y="3991144"/>
            <a:ext cx="9128400" cy="5649300"/>
            <a:chOff x="0" y="0"/>
            <a:chExt cx="12171200" cy="7532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171200" cy="7532400"/>
            </a:xfrm>
            <a:custGeom>
              <a:avLst/>
              <a:gdLst/>
              <a:ahLst/>
              <a:cxnLst/>
              <a:rect r="r" b="b" t="t" l="l"/>
              <a:pathLst>
                <a:path h="7532400" w="12171200">
                  <a:moveTo>
                    <a:pt x="0" y="0"/>
                  </a:moveTo>
                  <a:lnTo>
                    <a:pt x="12171200" y="0"/>
                  </a:lnTo>
                  <a:lnTo>
                    <a:pt x="12171200" y="7532400"/>
                  </a:lnTo>
                  <a:lnTo>
                    <a:pt x="0" y="7532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04800"/>
              <a:ext cx="12171200" cy="78372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problémák lehetőségek a tanulásra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intelligencia fejleszthető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Vállalja a kihívásokat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Kitart a nehézségekkel szembesülve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erőfeszítés út a kiválósághoz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Tanul a kritikából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Mások sikerei inspirálják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232296" y="3872719"/>
            <a:ext cx="9087000" cy="5649300"/>
            <a:chOff x="0" y="0"/>
            <a:chExt cx="12116000" cy="7532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116000" cy="7532400"/>
            </a:xfrm>
            <a:custGeom>
              <a:avLst/>
              <a:gdLst/>
              <a:ahLst/>
              <a:cxnLst/>
              <a:rect r="r" b="b" t="t" l="l"/>
              <a:pathLst>
                <a:path h="7532400" w="12116000">
                  <a:moveTo>
                    <a:pt x="0" y="0"/>
                  </a:moveTo>
                  <a:lnTo>
                    <a:pt x="12116000" y="0"/>
                  </a:lnTo>
                  <a:lnTo>
                    <a:pt x="12116000" y="7532400"/>
                  </a:lnTo>
                  <a:lnTo>
                    <a:pt x="0" y="7532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04800"/>
              <a:ext cx="12116000" cy="78372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problémák lehetőségek a kudarcra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intelligencia állandó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Elkerüli a kihívásokat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Könnyen feladja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erőfeszítés eredménytelen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Elkerüli a negatív, de hasznos visszajelzéseket</a:t>
              </a:r>
            </a:p>
            <a:p>
              <a:pPr algn="ctr">
                <a:lnSpc>
                  <a:spcPts val="6751"/>
                </a:lnSpc>
              </a:pPr>
              <a:r>
                <a:rPr lang="en-US" sz="294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Fenyegetve érzi magát mások sikereitől 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194121" y="1313071"/>
            <a:ext cx="9125100" cy="1029900"/>
            <a:chOff x="0" y="0"/>
            <a:chExt cx="12166800" cy="1373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166800" cy="1373200"/>
            </a:xfrm>
            <a:custGeom>
              <a:avLst/>
              <a:gdLst/>
              <a:ahLst/>
              <a:cxnLst/>
              <a:rect r="r" b="b" t="t" l="l"/>
              <a:pathLst>
                <a:path h="1373200" w="12166800">
                  <a:moveTo>
                    <a:pt x="0" y="0"/>
                  </a:moveTo>
                  <a:lnTo>
                    <a:pt x="12166800" y="0"/>
                  </a:lnTo>
                  <a:lnTo>
                    <a:pt x="12166800" y="1373200"/>
                  </a:lnTo>
                  <a:lnTo>
                    <a:pt x="0" y="1373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14325"/>
              <a:ext cx="12166800" cy="16875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1239"/>
                </a:lnSpc>
              </a:pPr>
              <a:r>
                <a:rPr lang="en-US" b="true" sz="669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Fixed mindset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87900" y="-6248175"/>
            <a:ext cx="20885276" cy="11293400"/>
            <a:chOff x="0" y="0"/>
            <a:chExt cx="27847035" cy="150578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847035" cy="15057882"/>
            </a:xfrm>
            <a:custGeom>
              <a:avLst/>
              <a:gdLst/>
              <a:ahLst/>
              <a:cxnLst/>
              <a:rect r="r" b="b" t="t" l="l"/>
              <a:pathLst>
                <a:path h="15057882" w="27847035">
                  <a:moveTo>
                    <a:pt x="0" y="0"/>
                  </a:moveTo>
                  <a:lnTo>
                    <a:pt x="27847035" y="0"/>
                  </a:lnTo>
                  <a:lnTo>
                    <a:pt x="27847035" y="15057882"/>
                  </a:lnTo>
                  <a:lnTo>
                    <a:pt x="0" y="15057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020" r="0" b="-202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4700" y="2798076"/>
            <a:ext cx="15976284" cy="7485179"/>
            <a:chOff x="0" y="0"/>
            <a:chExt cx="21301712" cy="998023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980295"/>
            </a:xfrm>
            <a:custGeom>
              <a:avLst/>
              <a:gdLst/>
              <a:ahLst/>
              <a:cxnLst/>
              <a:rect r="r" b="b" t="t" l="l"/>
              <a:pathLst>
                <a:path h="9980295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980295"/>
                  </a:lnTo>
                  <a:lnTo>
                    <a:pt x="0" y="9980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414" t="0" r="-2414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668214" y="3358939"/>
            <a:ext cx="14022900" cy="6532800"/>
            <a:chOff x="0" y="0"/>
            <a:chExt cx="18697200" cy="8710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697200" cy="8710400"/>
            </a:xfrm>
            <a:custGeom>
              <a:avLst/>
              <a:gdLst/>
              <a:ahLst/>
              <a:cxnLst/>
              <a:rect r="r" b="b" t="t" l="l"/>
              <a:pathLst>
                <a:path h="8710400" w="18697200">
                  <a:moveTo>
                    <a:pt x="0" y="0"/>
                  </a:moveTo>
                  <a:lnTo>
                    <a:pt x="18697200" y="0"/>
                  </a:lnTo>
                  <a:lnTo>
                    <a:pt x="18697200" y="8710400"/>
                  </a:lnTo>
                  <a:lnTo>
                    <a:pt x="0" y="8710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66700"/>
              <a:ext cx="18697200" cy="89771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új képességek elsajátíthatók gyakorlással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Az agyunk fejleszthető úgy, mint egy izom.</a:t>
              </a:r>
            </a:p>
            <a:p>
              <a:pPr algn="just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Growth mindset megnyitja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lehetőségeink széles tárházát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ez alapozza meg a tanulás szeretetét.</a:t>
              </a:r>
            </a:p>
            <a:p>
              <a:pPr algn="just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kudarc is része a tanulás folyamatának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ezért bátran kiléphetünk a komfortzónánkból.</a:t>
              </a:r>
            </a:p>
            <a:p>
              <a:pPr algn="just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Carol Dewck kísérlete: akiket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az erőfeszítéseikért dicsértek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nagyobb kihívást vállaltak.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2161500" y="1374695"/>
            <a:ext cx="13965000" cy="2103727"/>
            <a:chOff x="0" y="0"/>
            <a:chExt cx="18620000" cy="280497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620000" cy="2804969"/>
            </a:xfrm>
            <a:custGeom>
              <a:avLst/>
              <a:gdLst/>
              <a:ahLst/>
              <a:cxnLst/>
              <a:rect r="r" b="b" t="t" l="l"/>
              <a:pathLst>
                <a:path h="2804969" w="18620000">
                  <a:moveTo>
                    <a:pt x="0" y="0"/>
                  </a:moveTo>
                  <a:lnTo>
                    <a:pt x="18620000" y="0"/>
                  </a:lnTo>
                  <a:lnTo>
                    <a:pt x="18620000" y="2804969"/>
                  </a:lnTo>
                  <a:lnTo>
                    <a:pt x="0" y="28049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0"/>
              <a:ext cx="18620000" cy="32812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625"/>
                </a:lnSpc>
              </a:pPr>
              <a:r>
                <a:rPr lang="en-US" b="true" sz="1049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Growth mindset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87900" y="-6375800"/>
            <a:ext cx="20935968" cy="11407475"/>
            <a:chOff x="0" y="0"/>
            <a:chExt cx="27914624" cy="152099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14600" cy="15210028"/>
            </a:xfrm>
            <a:custGeom>
              <a:avLst/>
              <a:gdLst/>
              <a:ahLst/>
              <a:cxnLst/>
              <a:rect r="r" b="b" t="t" l="l"/>
              <a:pathLst>
                <a:path h="15210028" w="27914600">
                  <a:moveTo>
                    <a:pt x="0" y="0"/>
                  </a:moveTo>
                  <a:lnTo>
                    <a:pt x="27914600" y="0"/>
                  </a:lnTo>
                  <a:lnTo>
                    <a:pt x="27914600" y="15210028"/>
                  </a:lnTo>
                  <a:lnTo>
                    <a:pt x="0" y="1521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624" r="0" b="-1624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91950" y="3429000"/>
            <a:ext cx="15976284" cy="7556637"/>
            <a:chOff x="0" y="0"/>
            <a:chExt cx="21301712" cy="1007551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10075545"/>
            </a:xfrm>
            <a:custGeom>
              <a:avLst/>
              <a:gdLst/>
              <a:ahLst/>
              <a:cxnLst/>
              <a:rect r="r" b="b" t="t" l="l"/>
              <a:pathLst>
                <a:path h="10075545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10075545"/>
                  </a:lnTo>
                  <a:lnTo>
                    <a:pt x="0" y="1007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914" t="0" r="-2914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814738" y="4069600"/>
            <a:ext cx="14489760" cy="6532800"/>
            <a:chOff x="0" y="0"/>
            <a:chExt cx="19319680" cy="8710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319681" cy="8710400"/>
            </a:xfrm>
            <a:custGeom>
              <a:avLst/>
              <a:gdLst/>
              <a:ahLst/>
              <a:cxnLst/>
              <a:rect r="r" b="b" t="t" l="l"/>
              <a:pathLst>
                <a:path h="8710400" w="19319681">
                  <a:moveTo>
                    <a:pt x="0" y="0"/>
                  </a:moveTo>
                  <a:lnTo>
                    <a:pt x="19319681" y="0"/>
                  </a:lnTo>
                  <a:lnTo>
                    <a:pt x="19319681" y="8710400"/>
                  </a:lnTo>
                  <a:lnTo>
                    <a:pt x="0" y="8710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66700"/>
              <a:ext cx="19319680" cy="89771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karriertervezés során elengedhetetlen, hogy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diákok ne ijedjenek meg a nehézségektől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hanem lehetőségként tekintsenek rájuk, fejlődjenek és új képességeket tanuljanak.</a:t>
              </a:r>
            </a:p>
            <a:p>
              <a:pPr algn="l" marL="640096" indent="-213365" lvl="2">
                <a:lnSpc>
                  <a:spcPts val="5778"/>
                </a:lnSpc>
                <a:buFont typeface="Arial"/>
                <a:buChar char="⚬"/>
              </a:pPr>
              <a:r>
                <a:rPr lang="en-US" sz="27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pályaválasztáskor </a:t>
              </a:r>
              <a:r>
                <a:rPr lang="en-US" b="true" sz="2799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sok diák még nem biztos a saját képességeiben</a:t>
              </a:r>
              <a:r>
                <a:rPr lang="en-US" sz="27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ezért is különösen fontos, hogy vállaljanak kockázatokat és ne féljenek a kudarctól.</a:t>
              </a:r>
            </a:p>
            <a:p>
              <a:pPr algn="l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Growth mindset kulcsfontosságú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az élethosszig tartó tanulás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szempontjából, ami elengedhetetlen a mai munkaerőpiacon.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984298" y="1374695"/>
            <a:ext cx="14320200" cy="3209100"/>
            <a:chOff x="0" y="0"/>
            <a:chExt cx="19093600" cy="4278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9093600" cy="4278800"/>
            </a:xfrm>
            <a:custGeom>
              <a:avLst/>
              <a:gdLst/>
              <a:ahLst/>
              <a:cxnLst/>
              <a:rect r="r" b="b" t="t" l="l"/>
              <a:pathLst>
                <a:path h="4278800" w="19093600">
                  <a:moveTo>
                    <a:pt x="0" y="0"/>
                  </a:moveTo>
                  <a:lnTo>
                    <a:pt x="19093600" y="0"/>
                  </a:lnTo>
                  <a:lnTo>
                    <a:pt x="19093600" y="4278800"/>
                  </a:lnTo>
                  <a:lnTo>
                    <a:pt x="0" y="4278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71450"/>
              <a:ext cx="19093600" cy="44502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914"/>
                </a:lnSpc>
              </a:pPr>
              <a:r>
                <a:rPr lang="en-US" b="true" sz="599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Miért fontos a Growth mindset </a:t>
              </a:r>
            </a:p>
            <a:p>
              <a:pPr algn="ctr">
                <a:lnSpc>
                  <a:spcPts val="8914"/>
                </a:lnSpc>
              </a:pPr>
              <a:r>
                <a:rPr lang="en-US" b="true" sz="599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pályaválasztásban?</a:t>
              </a:r>
            </a:p>
            <a:p>
              <a:pPr algn="ctr">
                <a:lnSpc>
                  <a:spcPts val="2083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631200" y="-6375800"/>
            <a:ext cx="20935968" cy="11407475"/>
            <a:chOff x="0" y="0"/>
            <a:chExt cx="27914624" cy="152099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14600" cy="15210028"/>
            </a:xfrm>
            <a:custGeom>
              <a:avLst/>
              <a:gdLst/>
              <a:ahLst/>
              <a:cxnLst/>
              <a:rect r="r" b="b" t="t" l="l"/>
              <a:pathLst>
                <a:path h="15210028" w="27914600">
                  <a:moveTo>
                    <a:pt x="0" y="0"/>
                  </a:moveTo>
                  <a:lnTo>
                    <a:pt x="27914600" y="0"/>
                  </a:lnTo>
                  <a:lnTo>
                    <a:pt x="27914600" y="15210028"/>
                  </a:lnTo>
                  <a:lnTo>
                    <a:pt x="0" y="1521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624" r="0" b="-1624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27626" y="3428988"/>
            <a:ext cx="15976284" cy="7145756"/>
            <a:chOff x="0" y="0"/>
            <a:chExt cx="21301712" cy="95276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" t="0" r="-3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111160" y="4400696"/>
            <a:ext cx="14065680" cy="4871378"/>
            <a:chOff x="0" y="0"/>
            <a:chExt cx="18754240" cy="649517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754240" cy="6495171"/>
            </a:xfrm>
            <a:custGeom>
              <a:avLst/>
              <a:gdLst/>
              <a:ahLst/>
              <a:cxnLst/>
              <a:rect r="r" b="b" t="t" l="l"/>
              <a:pathLst>
                <a:path h="6495171" w="18754240">
                  <a:moveTo>
                    <a:pt x="0" y="0"/>
                  </a:moveTo>
                  <a:lnTo>
                    <a:pt x="18754240" y="0"/>
                  </a:lnTo>
                  <a:lnTo>
                    <a:pt x="18754240" y="6495171"/>
                  </a:lnTo>
                  <a:lnTo>
                    <a:pt x="0" y="64951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66700"/>
              <a:ext cx="18754240" cy="676187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önismereti munka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során a Growth mindset segíthet a diákoknak abban is, hogy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reálisan értékeljék saját lehetőségeiket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és ne csak arra koncentráljanak, amiben jelenleg jók. </a:t>
              </a:r>
            </a:p>
            <a:p>
              <a:pPr algn="l" marL="744113" indent="-248038" lvl="2">
                <a:lnSpc>
                  <a:spcPts val="6717"/>
                </a:lnSpc>
                <a:buFont typeface="Arial"/>
                <a:buChar char="⚬"/>
              </a:pP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Ezáltal képesek lesznek </a:t>
              </a:r>
              <a:r>
                <a:rPr lang="en-US" b="true" sz="3254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szélesebb körű karrierlehetőségekben gondolkodni</a:t>
              </a:r>
              <a:r>
                <a:rPr lang="en-US" sz="3254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hiszen látják, hogy megfelelő kitartással és munkával új területeken is sikeresek lehetnek.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836100" y="1384225"/>
            <a:ext cx="13843800" cy="3209100"/>
            <a:chOff x="0" y="0"/>
            <a:chExt cx="18458400" cy="4278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458400" cy="4278800"/>
            </a:xfrm>
            <a:custGeom>
              <a:avLst/>
              <a:gdLst/>
              <a:ahLst/>
              <a:cxnLst/>
              <a:rect r="r" b="b" t="t" l="l"/>
              <a:pathLst>
                <a:path h="4278800" w="18458400">
                  <a:moveTo>
                    <a:pt x="0" y="0"/>
                  </a:moveTo>
                  <a:lnTo>
                    <a:pt x="18458400" y="0"/>
                  </a:lnTo>
                  <a:lnTo>
                    <a:pt x="18458400" y="4278800"/>
                  </a:lnTo>
                  <a:lnTo>
                    <a:pt x="0" y="4278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71450"/>
              <a:ext cx="18458400" cy="44502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914"/>
                </a:lnSpc>
              </a:pPr>
              <a:r>
                <a:rPr lang="en-US" b="true" sz="599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Miért fontos a Growth mindset </a:t>
              </a:r>
            </a:p>
            <a:p>
              <a:pPr algn="ctr">
                <a:lnSpc>
                  <a:spcPts val="8914"/>
                </a:lnSpc>
              </a:pPr>
              <a:r>
                <a:rPr lang="en-US" b="true" sz="599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pályaválasztásban?</a:t>
              </a:r>
            </a:p>
            <a:p>
              <a:pPr algn="ctr">
                <a:lnSpc>
                  <a:spcPts val="2083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87900" y="-6375800"/>
            <a:ext cx="20935968" cy="11607106"/>
            <a:chOff x="0" y="0"/>
            <a:chExt cx="27914624" cy="1547614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14600" cy="15476093"/>
            </a:xfrm>
            <a:custGeom>
              <a:avLst/>
              <a:gdLst/>
              <a:ahLst/>
              <a:cxnLst/>
              <a:rect r="r" b="b" t="t" l="l"/>
              <a:pathLst>
                <a:path h="15476093" w="27914600">
                  <a:moveTo>
                    <a:pt x="0" y="0"/>
                  </a:moveTo>
                  <a:lnTo>
                    <a:pt x="27914600" y="0"/>
                  </a:lnTo>
                  <a:lnTo>
                    <a:pt x="27914600" y="15476093"/>
                  </a:lnTo>
                  <a:lnTo>
                    <a:pt x="0" y="15476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737" r="0" b="-737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4760" y="3251538"/>
            <a:ext cx="15976284" cy="7145756"/>
            <a:chOff x="0" y="0"/>
            <a:chExt cx="21301712" cy="95276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" t="0" r="-3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484000" y="3727666"/>
            <a:ext cx="13320000" cy="6193500"/>
            <a:chOff x="0" y="0"/>
            <a:chExt cx="17760000" cy="8258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760000" cy="8258000"/>
            </a:xfrm>
            <a:custGeom>
              <a:avLst/>
              <a:gdLst/>
              <a:ahLst/>
              <a:cxnLst/>
              <a:rect r="r" b="b" t="t" l="l"/>
              <a:pathLst>
                <a:path h="8258000" w="17760000">
                  <a:moveTo>
                    <a:pt x="0" y="0"/>
                  </a:moveTo>
                  <a:lnTo>
                    <a:pt x="17760000" y="0"/>
                  </a:lnTo>
                  <a:lnTo>
                    <a:pt x="17760000" y="8258000"/>
                  </a:lnTo>
                  <a:lnTo>
                    <a:pt x="0" y="8258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57175"/>
              <a:ext cx="17760000" cy="85151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Értékeljük a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próbálkozást és a kemény munkát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ne csupán az eredményt.</a:t>
              </a:r>
            </a:p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Bátorítsuk a diákokat, hogy fejlesszék azokat a képességeiket, amelyek érdekli őket. Ezáltal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tanuljuk a tanulást.</a:t>
              </a:r>
            </a:p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Fontos, hogy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ne a személyt dicsérjük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vagyis ne azt mondjuk, hogy “milyen ügyes vagy”, “milyen okos vagy”, stb. </a:t>
              </a:r>
            </a:p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Inkább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dicsérjünk így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“ezt most milyen jól csináltad” vagy ”nekem nagyon tetszett, ahogy ezt megoldottad”.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348950" y="1736576"/>
            <a:ext cx="15590100" cy="1629210"/>
            <a:chOff x="0" y="0"/>
            <a:chExt cx="20786800" cy="217227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0786799" cy="2172279"/>
            </a:xfrm>
            <a:custGeom>
              <a:avLst/>
              <a:gdLst/>
              <a:ahLst/>
              <a:cxnLst/>
              <a:rect r="r" b="b" t="t" l="l"/>
              <a:pathLst>
                <a:path h="2172279" w="20786799">
                  <a:moveTo>
                    <a:pt x="0" y="0"/>
                  </a:moveTo>
                  <a:lnTo>
                    <a:pt x="20786799" y="0"/>
                  </a:lnTo>
                  <a:lnTo>
                    <a:pt x="20786799" y="2172279"/>
                  </a:lnTo>
                  <a:lnTo>
                    <a:pt x="0" y="21722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71475"/>
              <a:ext cx="20786800" cy="254375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676"/>
                </a:lnSpc>
              </a:pPr>
              <a:r>
                <a:rPr lang="en-US" b="true" sz="814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Hogyan segítsünk másokat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448375" y="-6375800"/>
            <a:ext cx="20733199" cy="11407475"/>
            <a:chOff x="0" y="0"/>
            <a:chExt cx="27644265" cy="152099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644217" cy="15210028"/>
            </a:xfrm>
            <a:custGeom>
              <a:avLst/>
              <a:gdLst/>
              <a:ahLst/>
              <a:cxnLst/>
              <a:rect r="r" b="b" t="t" l="l"/>
              <a:pathLst>
                <a:path h="15210028" w="27644217">
                  <a:moveTo>
                    <a:pt x="0" y="0"/>
                  </a:moveTo>
                  <a:lnTo>
                    <a:pt x="27644217" y="0"/>
                  </a:lnTo>
                  <a:lnTo>
                    <a:pt x="27644217" y="15210028"/>
                  </a:lnTo>
                  <a:lnTo>
                    <a:pt x="0" y="1521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24" r="0" b="-1124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4700" y="3211350"/>
            <a:ext cx="15976284" cy="6734875"/>
            <a:chOff x="0" y="0"/>
            <a:chExt cx="21301712" cy="897983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8979789"/>
            </a:xfrm>
            <a:custGeom>
              <a:avLst/>
              <a:gdLst/>
              <a:ahLst/>
              <a:cxnLst/>
              <a:rect r="r" b="b" t="t" l="l"/>
              <a:pathLst>
                <a:path h="8979789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8979789"/>
                  </a:lnTo>
                  <a:lnTo>
                    <a:pt x="0" y="8979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010" r="0" b="-30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163814" y="4313462"/>
            <a:ext cx="13320000" cy="4558200"/>
            <a:chOff x="0" y="0"/>
            <a:chExt cx="17760000" cy="60776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760000" cy="6077600"/>
            </a:xfrm>
            <a:custGeom>
              <a:avLst/>
              <a:gdLst/>
              <a:ahLst/>
              <a:cxnLst/>
              <a:rect r="r" b="b" t="t" l="l"/>
              <a:pathLst>
                <a:path h="6077600" w="17760000">
                  <a:moveTo>
                    <a:pt x="0" y="0"/>
                  </a:moveTo>
                  <a:lnTo>
                    <a:pt x="17760000" y="0"/>
                  </a:lnTo>
                  <a:lnTo>
                    <a:pt x="17760000" y="6077600"/>
                  </a:lnTo>
                  <a:lnTo>
                    <a:pt x="0" y="6077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57175"/>
              <a:ext cx="17760000" cy="63347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Ha a tanácsadó maga is alkalmazza a Growth mindset-et, könnyebben teremt olyan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környezetet, amely támogatja a fejlődést.</a:t>
              </a:r>
            </a:p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Ahelyett, hogy fix adottságokat hangsúlyozzunk,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az erőfeszítést és a folyamatot kell kiemelni a visszajelzésekben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(pl. „nagyon keményen dolgoztál, és ez látszik a fejlődéseden”).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348950" y="1591516"/>
            <a:ext cx="15590100" cy="1817886"/>
            <a:chOff x="0" y="0"/>
            <a:chExt cx="20786800" cy="242384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0786799" cy="2423848"/>
            </a:xfrm>
            <a:custGeom>
              <a:avLst/>
              <a:gdLst/>
              <a:ahLst/>
              <a:cxnLst/>
              <a:rect r="r" b="b" t="t" l="l"/>
              <a:pathLst>
                <a:path h="2423848" w="20786799">
                  <a:moveTo>
                    <a:pt x="0" y="0"/>
                  </a:moveTo>
                  <a:lnTo>
                    <a:pt x="20786799" y="0"/>
                  </a:lnTo>
                  <a:lnTo>
                    <a:pt x="20786799" y="2423848"/>
                  </a:lnTo>
                  <a:lnTo>
                    <a:pt x="0" y="24238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71475"/>
              <a:ext cx="20786800" cy="279532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676"/>
                </a:lnSpc>
              </a:pPr>
              <a:r>
                <a:rPr lang="en-US" b="true" sz="814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Hogyan segítsünk másokat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42850" y="-6375800"/>
            <a:ext cx="20885276" cy="11407475"/>
            <a:chOff x="0" y="0"/>
            <a:chExt cx="27847035" cy="152099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847035" cy="15210028"/>
            </a:xfrm>
            <a:custGeom>
              <a:avLst/>
              <a:gdLst/>
              <a:ahLst/>
              <a:cxnLst/>
              <a:rect r="r" b="b" t="t" l="l"/>
              <a:pathLst>
                <a:path h="15210028" w="27847035">
                  <a:moveTo>
                    <a:pt x="0" y="0"/>
                  </a:moveTo>
                  <a:lnTo>
                    <a:pt x="27847035" y="0"/>
                  </a:lnTo>
                  <a:lnTo>
                    <a:pt x="27847035" y="15210028"/>
                  </a:lnTo>
                  <a:lnTo>
                    <a:pt x="0" y="1521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499" r="0" b="-1499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35600" y="3125100"/>
            <a:ext cx="15976284" cy="6734875"/>
            <a:chOff x="0" y="0"/>
            <a:chExt cx="21301712" cy="897983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8979789"/>
            </a:xfrm>
            <a:custGeom>
              <a:avLst/>
              <a:gdLst/>
              <a:ahLst/>
              <a:cxnLst/>
              <a:rect r="r" b="b" t="t" l="l"/>
              <a:pathLst>
                <a:path h="8979789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8979789"/>
                  </a:lnTo>
                  <a:lnTo>
                    <a:pt x="0" y="8979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010" r="0" b="-30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163814" y="3980087"/>
            <a:ext cx="13319859" cy="4619783"/>
            <a:chOff x="0" y="0"/>
            <a:chExt cx="17759812" cy="615971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759812" cy="6159711"/>
            </a:xfrm>
            <a:custGeom>
              <a:avLst/>
              <a:gdLst/>
              <a:ahLst/>
              <a:cxnLst/>
              <a:rect r="r" b="b" t="t" l="l"/>
              <a:pathLst>
                <a:path h="6159711" w="17759812">
                  <a:moveTo>
                    <a:pt x="0" y="0"/>
                  </a:moveTo>
                  <a:lnTo>
                    <a:pt x="17759812" y="0"/>
                  </a:lnTo>
                  <a:lnTo>
                    <a:pt x="17759812" y="6159711"/>
                  </a:lnTo>
                  <a:lnTo>
                    <a:pt x="0" y="61597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57175"/>
              <a:ext cx="17759812" cy="641688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growth mindset elősegítheti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reális célok kitűzését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és azt a szemléletet, hogy a diákok lépésről lépésre haladjanak a céljaik felé. A tanácsadók segíthetnek a diákoknak olyan fejlődési terveket készíteni, amelyek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hosszú távon is fenntarthatóak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  <a:p>
              <a:pPr algn="just" marL="697943" indent="-232648" lvl="2">
                <a:lnSpc>
                  <a:spcPts val="6374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Ösztönözzük a diákokat abban hogy értékeljék a saját tanulási folyamataikat, és felismerjék, hol és hogyan fejlődtek. Ez </a:t>
              </a:r>
              <a:r>
                <a:rPr lang="en-US" b="true" sz="3052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növeli az önbizalmat</a:t>
              </a: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és az önállóságot a döntéshozatalban.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348950" y="1425588"/>
            <a:ext cx="15590100" cy="1699512"/>
            <a:chOff x="0" y="0"/>
            <a:chExt cx="20786800" cy="226601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0786799" cy="2266016"/>
            </a:xfrm>
            <a:custGeom>
              <a:avLst/>
              <a:gdLst/>
              <a:ahLst/>
              <a:cxnLst/>
              <a:rect r="r" b="b" t="t" l="l"/>
              <a:pathLst>
                <a:path h="2266016" w="20786799">
                  <a:moveTo>
                    <a:pt x="0" y="0"/>
                  </a:moveTo>
                  <a:lnTo>
                    <a:pt x="20786799" y="0"/>
                  </a:lnTo>
                  <a:lnTo>
                    <a:pt x="20786799" y="2266016"/>
                  </a:lnTo>
                  <a:lnTo>
                    <a:pt x="0" y="22660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71475"/>
              <a:ext cx="20786800" cy="263749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676"/>
                </a:lnSpc>
              </a:pPr>
              <a:r>
                <a:rPr lang="en-US" b="true" sz="8141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Hogyan segítsünk másokat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483097" y="1378302"/>
            <a:ext cx="5290735" cy="1868291"/>
            <a:chOff x="0" y="0"/>
            <a:chExt cx="7054313" cy="24910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54342" cy="2491105"/>
            </a:xfrm>
            <a:custGeom>
              <a:avLst/>
              <a:gdLst/>
              <a:ahLst/>
              <a:cxnLst/>
              <a:rect r="r" b="b" t="t" l="l"/>
              <a:pathLst>
                <a:path h="2491105" w="7054342">
                  <a:moveTo>
                    <a:pt x="0" y="0"/>
                  </a:moveTo>
                  <a:lnTo>
                    <a:pt x="7054342" y="0"/>
                  </a:lnTo>
                  <a:lnTo>
                    <a:pt x="7054342" y="2491105"/>
                  </a:lnTo>
                  <a:lnTo>
                    <a:pt x="0" y="2491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306" r="0" b="-17305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86751" y="6158307"/>
            <a:ext cx="6450970" cy="2717900"/>
          </a:xfrm>
          <a:custGeom>
            <a:avLst/>
            <a:gdLst/>
            <a:ahLst/>
            <a:cxnLst/>
            <a:rect r="r" b="b" t="t" l="l"/>
            <a:pathLst>
              <a:path h="2717900" w="6450970">
                <a:moveTo>
                  <a:pt x="0" y="0"/>
                </a:moveTo>
                <a:lnTo>
                  <a:pt x="6450970" y="0"/>
                </a:lnTo>
                <a:lnTo>
                  <a:pt x="6450970" y="2717900"/>
                </a:lnTo>
                <a:lnTo>
                  <a:pt x="0" y="2717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2100" y="5760839"/>
            <a:ext cx="4465464" cy="810564"/>
          </a:xfrm>
          <a:custGeom>
            <a:avLst/>
            <a:gdLst/>
            <a:ahLst/>
            <a:cxnLst/>
            <a:rect r="r" b="b" t="t" l="l"/>
            <a:pathLst>
              <a:path h="810564" w="4465464">
                <a:moveTo>
                  <a:pt x="0" y="0"/>
                </a:moveTo>
                <a:lnTo>
                  <a:pt x="4465464" y="0"/>
                </a:lnTo>
                <a:lnTo>
                  <a:pt x="4465464" y="810564"/>
                </a:lnTo>
                <a:lnTo>
                  <a:pt x="0" y="810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53528" y="6158307"/>
            <a:ext cx="6450970" cy="2717900"/>
          </a:xfrm>
          <a:custGeom>
            <a:avLst/>
            <a:gdLst/>
            <a:ahLst/>
            <a:cxnLst/>
            <a:rect r="r" b="b" t="t" l="l"/>
            <a:pathLst>
              <a:path h="2717900" w="6450970">
                <a:moveTo>
                  <a:pt x="0" y="0"/>
                </a:moveTo>
                <a:lnTo>
                  <a:pt x="6450970" y="0"/>
                </a:lnTo>
                <a:lnTo>
                  <a:pt x="6450970" y="2717900"/>
                </a:lnTo>
                <a:lnTo>
                  <a:pt x="0" y="2717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452861" y="5760839"/>
            <a:ext cx="4465464" cy="810564"/>
          </a:xfrm>
          <a:custGeom>
            <a:avLst/>
            <a:gdLst/>
            <a:ahLst/>
            <a:cxnLst/>
            <a:rect r="r" b="b" t="t" l="l"/>
            <a:pathLst>
              <a:path h="810564" w="4465464">
                <a:moveTo>
                  <a:pt x="0" y="0"/>
                </a:moveTo>
                <a:lnTo>
                  <a:pt x="4465464" y="0"/>
                </a:lnTo>
                <a:lnTo>
                  <a:pt x="4465464" y="810564"/>
                </a:lnTo>
                <a:lnTo>
                  <a:pt x="0" y="810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02100" y="5960385"/>
            <a:ext cx="4465464" cy="514350"/>
            <a:chOff x="0" y="0"/>
            <a:chExt cx="5953952" cy="685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953952" cy="685800"/>
            </a:xfrm>
            <a:custGeom>
              <a:avLst/>
              <a:gdLst/>
              <a:ahLst/>
              <a:cxnLst/>
              <a:rect r="r" b="b" t="t" l="l"/>
              <a:pathLst>
                <a:path h="685800" w="5953952">
                  <a:moveTo>
                    <a:pt x="0" y="0"/>
                  </a:moveTo>
                  <a:lnTo>
                    <a:pt x="5953952" y="0"/>
                  </a:lnTo>
                  <a:lnTo>
                    <a:pt x="595395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33350"/>
              <a:ext cx="595395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Készítették: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240063" y="3823119"/>
            <a:ext cx="11808000" cy="1759986"/>
            <a:chOff x="0" y="0"/>
            <a:chExt cx="15744000" cy="234664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744000" cy="2346648"/>
            </a:xfrm>
            <a:custGeom>
              <a:avLst/>
              <a:gdLst/>
              <a:ahLst/>
              <a:cxnLst/>
              <a:rect r="r" b="b" t="t" l="l"/>
              <a:pathLst>
                <a:path h="2346648" w="15744000">
                  <a:moveTo>
                    <a:pt x="0" y="0"/>
                  </a:moveTo>
                  <a:lnTo>
                    <a:pt x="15744000" y="0"/>
                  </a:lnTo>
                  <a:lnTo>
                    <a:pt x="15744000" y="2346648"/>
                  </a:lnTo>
                  <a:lnTo>
                    <a:pt x="0" y="23466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52425"/>
              <a:ext cx="15744000" cy="269907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045"/>
                </a:lnSpc>
              </a:pPr>
              <a:r>
                <a:rPr lang="en-US" b="true" sz="7765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Köszönjük a figyelmet!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144000" y="5952702"/>
            <a:ext cx="4973229" cy="514350"/>
            <a:chOff x="0" y="0"/>
            <a:chExt cx="6630972" cy="685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30972" cy="685800"/>
            </a:xfrm>
            <a:custGeom>
              <a:avLst/>
              <a:gdLst/>
              <a:ahLst/>
              <a:cxnLst/>
              <a:rect r="r" b="b" t="t" l="l"/>
              <a:pathLst>
                <a:path h="685800" w="6630972">
                  <a:moveTo>
                    <a:pt x="0" y="0"/>
                  </a:moveTo>
                  <a:lnTo>
                    <a:pt x="6630972" y="0"/>
                  </a:lnTo>
                  <a:lnTo>
                    <a:pt x="663097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33350"/>
              <a:ext cx="663097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További információk: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980917" y="7266055"/>
            <a:ext cx="5862638" cy="580390"/>
            <a:chOff x="0" y="0"/>
            <a:chExt cx="7816851" cy="77385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816851" cy="773853"/>
            </a:xfrm>
            <a:custGeom>
              <a:avLst/>
              <a:gdLst/>
              <a:ahLst/>
              <a:cxnLst/>
              <a:rect r="r" b="b" t="t" l="l"/>
              <a:pathLst>
                <a:path h="773853" w="7816851">
                  <a:moveTo>
                    <a:pt x="0" y="0"/>
                  </a:moveTo>
                  <a:lnTo>
                    <a:pt x="7816851" y="0"/>
                  </a:lnTo>
                  <a:lnTo>
                    <a:pt x="7816851" y="773853"/>
                  </a:lnTo>
                  <a:lnTo>
                    <a:pt x="0" y="7738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61925"/>
              <a:ext cx="7816851" cy="9357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Sikula Gábor, TANDEM, n.o.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96999" y="6966017"/>
            <a:ext cx="5564029" cy="1476305"/>
            <a:chOff x="0" y="0"/>
            <a:chExt cx="7418705" cy="196840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418705" cy="1968407"/>
            </a:xfrm>
            <a:custGeom>
              <a:avLst/>
              <a:gdLst/>
              <a:ahLst/>
              <a:cxnLst/>
              <a:rect r="r" b="b" t="t" l="l"/>
              <a:pathLst>
                <a:path h="1968407" w="7418705">
                  <a:moveTo>
                    <a:pt x="0" y="0"/>
                  </a:moveTo>
                  <a:lnTo>
                    <a:pt x="7418705" y="0"/>
                  </a:lnTo>
                  <a:lnTo>
                    <a:pt x="7418705" y="1968407"/>
                  </a:lnTo>
                  <a:lnTo>
                    <a:pt x="0" y="19684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61925"/>
              <a:ext cx="7418705" cy="213033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www.jatszoteralapitvany.hu</a:t>
              </a:r>
            </a:p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/iranytu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56994" y="1230430"/>
            <a:ext cx="9073881" cy="4042941"/>
            <a:chOff x="0" y="0"/>
            <a:chExt cx="12098508" cy="53905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98508" cy="5390588"/>
            </a:xfrm>
            <a:custGeom>
              <a:avLst/>
              <a:gdLst/>
              <a:ahLst/>
              <a:cxnLst/>
              <a:rect r="r" b="b" t="t" l="l"/>
              <a:pathLst>
                <a:path h="5390588" w="12098508">
                  <a:moveTo>
                    <a:pt x="0" y="0"/>
                  </a:moveTo>
                  <a:lnTo>
                    <a:pt x="12098508" y="0"/>
                  </a:lnTo>
                  <a:lnTo>
                    <a:pt x="12098508" y="5390588"/>
                  </a:lnTo>
                  <a:lnTo>
                    <a:pt x="0" y="53905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2098508" cy="53334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563"/>
                </a:lnSpc>
              </a:pPr>
              <a:r>
                <a:rPr lang="en-US" sz="15947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483097" y="1378302"/>
            <a:ext cx="5290735" cy="1868291"/>
            <a:chOff x="0" y="0"/>
            <a:chExt cx="7054313" cy="249105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54342" cy="2491105"/>
            </a:xfrm>
            <a:custGeom>
              <a:avLst/>
              <a:gdLst/>
              <a:ahLst/>
              <a:cxnLst/>
              <a:rect r="r" b="b" t="t" l="l"/>
              <a:pathLst>
                <a:path h="2491105" w="7054342">
                  <a:moveTo>
                    <a:pt x="0" y="0"/>
                  </a:moveTo>
                  <a:lnTo>
                    <a:pt x="7054342" y="0"/>
                  </a:lnTo>
                  <a:lnTo>
                    <a:pt x="7054342" y="2491105"/>
                  </a:lnTo>
                  <a:lnTo>
                    <a:pt x="0" y="2491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2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057125" y="4672629"/>
            <a:ext cx="3677273" cy="1201485"/>
            <a:chOff x="0" y="0"/>
            <a:chExt cx="4903031" cy="16019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03089" cy="1601978"/>
            </a:xfrm>
            <a:custGeom>
              <a:avLst/>
              <a:gdLst/>
              <a:ahLst/>
              <a:cxnLst/>
              <a:rect r="r" b="b" t="t" l="l"/>
              <a:pathLst>
                <a:path h="1601978" w="4903089">
                  <a:moveTo>
                    <a:pt x="0" y="0"/>
                  </a:moveTo>
                  <a:lnTo>
                    <a:pt x="4903089" y="0"/>
                  </a:lnTo>
                  <a:lnTo>
                    <a:pt x="4903089" y="1601978"/>
                  </a:lnTo>
                  <a:lnTo>
                    <a:pt x="0" y="1601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1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468467" y="4588704"/>
            <a:ext cx="1548879" cy="1209548"/>
            <a:chOff x="0" y="0"/>
            <a:chExt cx="2065172" cy="161273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65147" cy="1612773"/>
            </a:xfrm>
            <a:custGeom>
              <a:avLst/>
              <a:gdLst/>
              <a:ahLst/>
              <a:cxnLst/>
              <a:rect r="r" b="b" t="t" l="l"/>
              <a:pathLst>
                <a:path h="1612773" w="2065147">
                  <a:moveTo>
                    <a:pt x="0" y="0"/>
                  </a:moveTo>
                  <a:lnTo>
                    <a:pt x="2065147" y="0"/>
                  </a:lnTo>
                  <a:lnTo>
                    <a:pt x="2065147" y="1612773"/>
                  </a:lnTo>
                  <a:lnTo>
                    <a:pt x="0" y="1612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9" t="0" r="-131" b="2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749161" y="4725319"/>
            <a:ext cx="3214703" cy="1072933"/>
            <a:chOff x="0" y="0"/>
            <a:chExt cx="4286271" cy="143057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86250" cy="1430528"/>
            </a:xfrm>
            <a:custGeom>
              <a:avLst/>
              <a:gdLst/>
              <a:ahLst/>
              <a:cxnLst/>
              <a:rect r="r" b="b" t="t" l="l"/>
              <a:pathLst>
                <a:path h="1430528" w="4286250">
                  <a:moveTo>
                    <a:pt x="0" y="0"/>
                  </a:moveTo>
                  <a:lnTo>
                    <a:pt x="4286250" y="0"/>
                  </a:lnTo>
                  <a:lnTo>
                    <a:pt x="4286250" y="1430528"/>
                  </a:lnTo>
                  <a:lnTo>
                    <a:pt x="0" y="143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54" r="0" b="-257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658581" y="8152448"/>
            <a:ext cx="5168652" cy="1257747"/>
            <a:chOff x="0" y="0"/>
            <a:chExt cx="6891536" cy="16769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91528" cy="1677035"/>
            </a:xfrm>
            <a:custGeom>
              <a:avLst/>
              <a:gdLst/>
              <a:ahLst/>
              <a:cxnLst/>
              <a:rect r="r" b="b" t="t" l="l"/>
              <a:pathLst>
                <a:path h="1677035" w="6891528">
                  <a:moveTo>
                    <a:pt x="0" y="0"/>
                  </a:moveTo>
                  <a:lnTo>
                    <a:pt x="6891528" y="0"/>
                  </a:lnTo>
                  <a:lnTo>
                    <a:pt x="6891528" y="1677035"/>
                  </a:lnTo>
                  <a:lnTo>
                    <a:pt x="0" y="1677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7" r="0" b="-44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7306" r="0" b="-17305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861336" y="6319579"/>
            <a:ext cx="14534257" cy="1832869"/>
            <a:chOff x="0" y="0"/>
            <a:chExt cx="19379009" cy="244382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379009" cy="2443825"/>
            </a:xfrm>
            <a:custGeom>
              <a:avLst/>
              <a:gdLst/>
              <a:ahLst/>
              <a:cxnLst/>
              <a:rect r="r" b="b" t="t" l="l"/>
              <a:pathLst>
                <a:path h="2443825" w="19379009">
                  <a:moveTo>
                    <a:pt x="0" y="0"/>
                  </a:moveTo>
                  <a:lnTo>
                    <a:pt x="19379009" y="0"/>
                  </a:lnTo>
                  <a:lnTo>
                    <a:pt x="19379009" y="2443825"/>
                  </a:lnTo>
                  <a:lnTo>
                    <a:pt x="0" y="24438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23825"/>
              <a:ext cx="19379009" cy="25676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520"/>
                </a:lnSpc>
              </a:pPr>
              <a:r>
                <a:rPr lang="en-US" sz="269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Projektünk címe: Iránytű vol.2 | Azonosítószáma: 2023-1-HU01-KA220-YOU-000160767</a:t>
              </a:r>
            </a:p>
            <a:p>
              <a:pPr algn="ctr">
                <a:lnSpc>
                  <a:spcPts val="4520"/>
                </a:lnSpc>
              </a:pPr>
              <a:r>
                <a:rPr lang="en-US" sz="269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Megvalósítási időszak: 2023. november 1. – 2025. június 30.</a:t>
              </a:r>
            </a:p>
            <a:p>
              <a:pPr algn="ctr">
                <a:lnSpc>
                  <a:spcPts val="4520"/>
                </a:lnSpc>
              </a:pPr>
              <a:r>
                <a:rPr lang="en-US" sz="269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Támogatási összeg: 120.000 EUR | Támogatási intenzitás: 100%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579938" y="3694268"/>
            <a:ext cx="7128123" cy="580390"/>
            <a:chOff x="0" y="0"/>
            <a:chExt cx="9504164" cy="77385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504164" cy="773853"/>
            </a:xfrm>
            <a:custGeom>
              <a:avLst/>
              <a:gdLst/>
              <a:ahLst/>
              <a:cxnLst/>
              <a:rect r="r" b="b" t="t" l="l"/>
              <a:pathLst>
                <a:path h="773853" w="9504164">
                  <a:moveTo>
                    <a:pt x="0" y="0"/>
                  </a:moveTo>
                  <a:lnTo>
                    <a:pt x="9504164" y="0"/>
                  </a:lnTo>
                  <a:lnTo>
                    <a:pt x="9504164" y="773853"/>
                  </a:lnTo>
                  <a:lnTo>
                    <a:pt x="0" y="7738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61925"/>
              <a:ext cx="9504164" cy="9357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Projektet megvalósító partnerek: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DAGk5qMgynQ</dc:identifier>
  <dcterms:modified xsi:type="dcterms:W3CDTF">2011-08-01T06:04:30Z</dcterms:modified>
  <cp:revision>1</cp:revision>
  <dc:title>Pályaorientációs módszertani tréning_Growth mindset a pályaválasztási tanácsadásban</dc:title>
</cp:coreProperties>
</file>